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6858000" cx="12192000"/>
  <p:notesSz cx="6858000" cy="9144000"/>
  <p:embeddedFontLst>
    <p:embeddedFont>
      <p:font typeface="Arial Narrow"/>
      <p:regular r:id="rId63"/>
      <p:bold r:id="rId64"/>
      <p:italic r:id="rId65"/>
      <p:boldItalic r:id="rId66"/>
    </p:embeddedFont>
    <p:embeddedFont>
      <p:font typeface="Tahoma"/>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9" roundtripDataSignature="AMtx7mh14Q21WLkBnHs/DT3ykoBqEBes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7FE245-6A65-4994-A1B3-FB67ED2E3D85}">
  <a:tblStyle styleId="{187FE245-6A65-4994-A1B3-FB67ED2E3D8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ArialNarrow-bold.fntdata"/><Relationship Id="rId63" Type="http://schemas.openxmlformats.org/officeDocument/2006/relationships/font" Target="fonts/ArialNarrow-regular.fntdata"/><Relationship Id="rId22" Type="http://schemas.openxmlformats.org/officeDocument/2006/relationships/slide" Target="slides/slide16.xml"/><Relationship Id="rId66" Type="http://schemas.openxmlformats.org/officeDocument/2006/relationships/font" Target="fonts/ArialNarrow-boldItalic.fntdata"/><Relationship Id="rId21" Type="http://schemas.openxmlformats.org/officeDocument/2006/relationships/slide" Target="slides/slide15.xml"/><Relationship Id="rId65" Type="http://schemas.openxmlformats.org/officeDocument/2006/relationships/font" Target="fonts/ArialNarrow-italic.fntdata"/><Relationship Id="rId24" Type="http://schemas.openxmlformats.org/officeDocument/2006/relationships/slide" Target="slides/slide18.xml"/><Relationship Id="rId68" Type="http://schemas.openxmlformats.org/officeDocument/2006/relationships/font" Target="fonts/Tahoma-bold.fntdata"/><Relationship Id="rId23" Type="http://schemas.openxmlformats.org/officeDocument/2006/relationships/slide" Target="slides/slide17.xml"/><Relationship Id="rId67" Type="http://schemas.openxmlformats.org/officeDocument/2006/relationships/font" Target="fonts/Tahoma-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ca-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be7e27943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6be7e27943_0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6be7e27943_0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ca-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be7e2794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6be7e27943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6be7e27943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ca-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6be7e27943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6be7e27943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6be7e27943_0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ca-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5c14292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75c14292d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75c14292db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ca-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5c14292d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75c14292db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75c14292db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ca-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5c14292d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75c14292db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75c14292db_0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ca-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5c14292db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75c14292db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g75c14292db_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ca-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ca-ES"/>
              <a:t>p23</a:t>
            </a:r>
            <a:endParaRPr/>
          </a:p>
        </p:txBody>
      </p:sp>
      <p:sp>
        <p:nvSpPr>
          <p:cNvPr id="94" name="Google Shape;94;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5c14292db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75c14292db_0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75c14292db_0_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ca-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6be7e27943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6be7e27943_0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6be7e27943_0_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ca-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ca-ES"/>
              <a:t>https://www.elcuartel.es/publicidad-exterior-circuito-valla-opi-mupi/</a:t>
            </a:r>
            <a:endParaRPr/>
          </a:p>
        </p:txBody>
      </p:sp>
      <p:sp>
        <p:nvSpPr>
          <p:cNvPr id="425" name="Google Shape;425;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663edc3a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663edc3a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12663edc3a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ca-E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952ec316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b952ec3164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b952ec3164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ca-E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952ec316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b952ec316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b952ec3164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b952ec3164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b952ec3164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b952ec3164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ca-E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952ec316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b952ec3164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gb952ec3164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ca-E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952ec316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b952ec3164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b952ec3164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ca-E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952ec316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b952ec3164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b952ec3164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ca-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663edc3a9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663edc3a9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12663edc3a9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3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4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4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B081"/>
            </a:gs>
            <a:gs pos="20000">
              <a:srgbClr val="F4B081"/>
            </a:gs>
            <a:gs pos="74000">
              <a:srgbClr val="B3D1EC"/>
            </a:gs>
            <a:gs pos="83000">
              <a:srgbClr val="B3D1EC"/>
            </a:gs>
            <a:gs pos="100000">
              <a:srgbClr val="CCE0F2"/>
            </a:gs>
          </a:gsLst>
          <a:lin ang="5400000" scaled="0"/>
        </a:gradFill>
      </p:bgPr>
    </p:bg>
    <p:spTree>
      <p:nvGrpSpPr>
        <p:cNvPr id="9" name="Shape 9"/>
        <p:cNvGrpSpPr/>
        <p:nvPr/>
      </p:nvGrpSpPr>
      <p:grpSpPr>
        <a:xfrm>
          <a:off x="0" y="0"/>
          <a:ext cx="0" cy="0"/>
          <a:chOff x="0" y="0"/>
          <a:chExt cx="0" cy="0"/>
        </a:xfrm>
      </p:grpSpPr>
      <p:sp>
        <p:nvSpPr>
          <p:cNvPr id="10" name="Google Shape;1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a-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fontvella.com/" TargetMode="External"/><Relationship Id="rId4" Type="http://schemas.openxmlformats.org/officeDocument/2006/relationships/hyperlink" Target="http://www.blingh2o.com/" TargetMode="External"/><Relationship Id="rId5"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7.jpg"/><Relationship Id="rId5"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2.jpg"/><Relationship Id="rId6" Type="http://schemas.openxmlformats.org/officeDocument/2006/relationships/image" Target="../media/image14.jpg"/><Relationship Id="rId7" Type="http://schemas.openxmlformats.org/officeDocument/2006/relationships/image" Target="../media/image4.png"/><Relationship Id="rId8"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20.jpg"/><Relationship Id="rId5" Type="http://schemas.openxmlformats.org/officeDocument/2006/relationships/image" Target="../media/image38.jpg"/><Relationship Id="rId6"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www.labruixador.es/ca" TargetMode="External"/><Relationship Id="rId4" Type="http://schemas.openxmlformats.org/officeDocument/2006/relationships/hyperlink" Target="https://www.amazon.es/" TargetMode="External"/><Relationship Id="rId5" Type="http://schemas.openxmlformats.org/officeDocument/2006/relationships/hyperlink" Target="https://es.wallapop.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youtube.com/watch?v=k_oCae0WYC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eldiario.es/politica/miguel-gonzalez-periodista-autor-vox-s-hay-afinidad-ideologica-innegable-abascal-putin_1_8897342.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youtube.com/watch?v=9_ETahm3PMM" TargetMode="External"/><Relationship Id="rId4" Type="http://schemas.openxmlformats.org/officeDocument/2006/relationships/hyperlink" Target="https://www.youtube.com/watch?v=9_ETahm3PM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122363"/>
            <a:ext cx="8865870" cy="72929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b="1" lang="ca-ES" sz="3240"/>
              <a:t>UF1 EMPRESA I INICIATIVA EMPRENEDORA (RA3)</a:t>
            </a:r>
            <a:endParaRPr b="1" sz="3240"/>
          </a:p>
        </p:txBody>
      </p:sp>
      <p:pic>
        <p:nvPicPr>
          <p:cNvPr id="90" name="Google Shape;90;p1"/>
          <p:cNvPicPr preferRelativeResize="0"/>
          <p:nvPr/>
        </p:nvPicPr>
        <p:blipFill rotWithShape="1">
          <a:blip r:embed="rId3">
            <a:alphaModFix/>
          </a:blip>
          <a:srcRect b="0" l="0" r="0" t="0"/>
          <a:stretch/>
        </p:blipFill>
        <p:spPr>
          <a:xfrm>
            <a:off x="4219859" y="2717159"/>
            <a:ext cx="4035203" cy="268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6be7e27943_0_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ca-ES" sz="4000"/>
              <a:t>2.1.1 EL PRODUCTE</a:t>
            </a:r>
            <a:endParaRPr b="1" sz="4000"/>
          </a:p>
        </p:txBody>
      </p:sp>
      <p:sp>
        <p:nvSpPr>
          <p:cNvPr id="150" name="Google Shape;150;g6be7e27943_0_35"/>
          <p:cNvSpPr txBox="1"/>
          <p:nvPr>
            <p:ph idx="1" type="body"/>
          </p:nvPr>
        </p:nvSpPr>
        <p:spPr>
          <a:xfrm>
            <a:off x="838200" y="2962775"/>
            <a:ext cx="4767900" cy="2419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Tahoma"/>
              <a:buNone/>
            </a:pPr>
            <a:r>
              <a:rPr b="1" lang="ca-ES" sz="2400">
                <a:latin typeface="Calibri"/>
                <a:ea typeface="Calibri"/>
                <a:cs typeface="Calibri"/>
                <a:sym typeface="Calibri"/>
              </a:rPr>
              <a:t>La definició del producte/servei es pot fer segons:</a:t>
            </a:r>
            <a:endParaRPr b="1" sz="2400">
              <a:latin typeface="Calibri"/>
              <a:ea typeface="Calibri"/>
              <a:cs typeface="Calibri"/>
              <a:sym typeface="Calibri"/>
            </a:endParaRPr>
          </a:p>
          <a:p>
            <a:pPr indent="0" lvl="0" marL="0" rtl="0" algn="l">
              <a:lnSpc>
                <a:spcPct val="100000"/>
              </a:lnSpc>
              <a:spcBef>
                <a:spcPts val="280"/>
              </a:spcBef>
              <a:spcAft>
                <a:spcPts val="0"/>
              </a:spcAft>
              <a:buClr>
                <a:schemeClr val="dk1"/>
              </a:buClr>
              <a:buSzPts val="1400"/>
              <a:buFont typeface="Arial"/>
              <a:buNone/>
            </a:pPr>
            <a:r>
              <a:t/>
            </a:r>
            <a:endParaRPr b="1" sz="2400">
              <a:latin typeface="Calibri"/>
              <a:ea typeface="Calibri"/>
              <a:cs typeface="Calibri"/>
              <a:sym typeface="Calibri"/>
            </a:endParaRPr>
          </a:p>
          <a:p>
            <a:pPr indent="0" lvl="0" marL="0" rtl="0" algn="l">
              <a:lnSpc>
                <a:spcPct val="100000"/>
              </a:lnSpc>
              <a:spcBef>
                <a:spcPts val="280"/>
              </a:spcBef>
              <a:spcAft>
                <a:spcPts val="0"/>
              </a:spcAft>
              <a:buSzPts val="1400"/>
              <a:buFont typeface="Tahoma"/>
              <a:buChar char="•"/>
            </a:pPr>
            <a:r>
              <a:rPr lang="ca-ES" sz="2400">
                <a:latin typeface="Calibri"/>
                <a:ea typeface="Calibri"/>
                <a:cs typeface="Calibri"/>
                <a:sym typeface="Calibri"/>
              </a:rPr>
              <a:t>La classificació</a:t>
            </a:r>
            <a:endParaRPr b="1" sz="2400">
              <a:latin typeface="Calibri"/>
              <a:ea typeface="Calibri"/>
              <a:cs typeface="Calibri"/>
              <a:sym typeface="Calibri"/>
            </a:endParaRPr>
          </a:p>
          <a:p>
            <a:pPr indent="0" lvl="0" marL="0" rtl="0" algn="l">
              <a:lnSpc>
                <a:spcPct val="100000"/>
              </a:lnSpc>
              <a:spcBef>
                <a:spcPts val="280"/>
              </a:spcBef>
              <a:spcAft>
                <a:spcPts val="0"/>
              </a:spcAft>
              <a:buClr>
                <a:schemeClr val="dk1"/>
              </a:buClr>
              <a:buSzPts val="1400"/>
              <a:buFont typeface="Arial"/>
              <a:buNone/>
            </a:pPr>
            <a:r>
              <a:t/>
            </a:r>
            <a:endParaRPr sz="2400">
              <a:latin typeface="Calibri"/>
              <a:ea typeface="Calibri"/>
              <a:cs typeface="Calibri"/>
              <a:sym typeface="Calibri"/>
            </a:endParaRPr>
          </a:p>
          <a:p>
            <a:pPr indent="0" lvl="0" marL="0" rtl="0" algn="l">
              <a:lnSpc>
                <a:spcPct val="100000"/>
              </a:lnSpc>
              <a:spcBef>
                <a:spcPts val="280"/>
              </a:spcBef>
              <a:spcAft>
                <a:spcPts val="0"/>
              </a:spcAft>
              <a:buSzPts val="1400"/>
              <a:buFont typeface="Tahoma"/>
              <a:buChar char="•"/>
            </a:pPr>
            <a:r>
              <a:rPr lang="ca-ES" sz="2400">
                <a:latin typeface="Calibri"/>
                <a:ea typeface="Calibri"/>
                <a:cs typeface="Calibri"/>
                <a:sym typeface="Calibri"/>
              </a:rPr>
              <a:t>Els atributs del mateix</a:t>
            </a:r>
            <a:endParaRPr b="1" sz="2400">
              <a:latin typeface="Calibri"/>
              <a:ea typeface="Calibri"/>
              <a:cs typeface="Calibri"/>
              <a:sym typeface="Calibri"/>
            </a:endParaRPr>
          </a:p>
          <a:p>
            <a:pPr indent="0" lvl="0" marL="0" rtl="0" algn="l">
              <a:lnSpc>
                <a:spcPct val="100000"/>
              </a:lnSpc>
              <a:spcBef>
                <a:spcPts val="280"/>
              </a:spcBef>
              <a:spcAft>
                <a:spcPts val="0"/>
              </a:spcAft>
              <a:buClr>
                <a:schemeClr val="dk1"/>
              </a:buClr>
              <a:buSzPts val="1400"/>
              <a:buFont typeface="Arial"/>
              <a:buNone/>
            </a:pPr>
            <a:r>
              <a:t/>
            </a:r>
            <a:endParaRPr sz="2400">
              <a:latin typeface="Calibri"/>
              <a:ea typeface="Calibri"/>
              <a:cs typeface="Calibri"/>
              <a:sym typeface="Calibri"/>
            </a:endParaRPr>
          </a:p>
          <a:p>
            <a:pPr indent="0" lvl="0" marL="0" rtl="0" algn="l">
              <a:lnSpc>
                <a:spcPct val="100000"/>
              </a:lnSpc>
              <a:spcBef>
                <a:spcPts val="280"/>
              </a:spcBef>
              <a:spcAft>
                <a:spcPts val="0"/>
              </a:spcAft>
              <a:buSzPts val="1400"/>
              <a:buFont typeface="Tahoma"/>
              <a:buChar char="•"/>
            </a:pPr>
            <a:r>
              <a:rPr lang="ca-ES" sz="2400">
                <a:latin typeface="Calibri"/>
                <a:ea typeface="Calibri"/>
                <a:cs typeface="Calibri"/>
                <a:sym typeface="Calibri"/>
              </a:rPr>
              <a:t>Els nivells de producte</a:t>
            </a:r>
            <a:endParaRPr sz="2400">
              <a:latin typeface="Calibri"/>
              <a:ea typeface="Calibri"/>
              <a:cs typeface="Calibri"/>
              <a:sym typeface="Calibri"/>
            </a:endParaRPr>
          </a:p>
        </p:txBody>
      </p:sp>
      <p:sp>
        <p:nvSpPr>
          <p:cNvPr id="151" name="Google Shape;151;g6be7e27943_0_35"/>
          <p:cNvSpPr txBox="1"/>
          <p:nvPr/>
        </p:nvSpPr>
        <p:spPr>
          <a:xfrm>
            <a:off x="8353800" y="1462775"/>
            <a:ext cx="30000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0" i="0" lang="ca-ES" sz="2400" u="none" cap="none" strike="noStrike">
                <a:solidFill>
                  <a:schemeClr val="dk1"/>
                </a:solidFill>
                <a:latin typeface="Calibri"/>
                <a:ea typeface="Calibri"/>
                <a:cs typeface="Calibri"/>
                <a:sym typeface="Calibri"/>
              </a:rPr>
              <a:t>Depenen del mercat al que ens dirigim i les necessitats que la nostra oferta satisfà, dos empreses que fan “aigua” no necessariament ofereixen el mateix producte/servei?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Char char="•"/>
            </a:pPr>
            <a:r>
              <a:rPr b="0" i="0" lang="ca-ES" sz="2400" u="sng" cap="none" strike="noStrike">
                <a:solidFill>
                  <a:schemeClr val="dk1"/>
                </a:solidFill>
                <a:latin typeface="Calibri"/>
                <a:ea typeface="Calibri"/>
                <a:cs typeface="Calibri"/>
                <a:sym typeface="Calibri"/>
                <a:hlinkClick r:id="rId3">
                  <a:extLst>
                    <a:ext uri="{A12FA001-AC4F-418D-AE19-62706E023703}">
                      <ahyp:hlinkClr val="tx"/>
                    </a:ext>
                  </a:extLst>
                </a:hlinkClick>
              </a:rPr>
              <a:t>Fontvella</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Char char="•"/>
            </a:pPr>
            <a:r>
              <a:rPr b="0" i="0" lang="ca-ES" sz="2400" u="sng" cap="none" strike="noStrike">
                <a:solidFill>
                  <a:schemeClr val="dk1"/>
                </a:solidFill>
                <a:latin typeface="Calibri"/>
                <a:ea typeface="Calibri"/>
                <a:cs typeface="Calibri"/>
                <a:sym typeface="Calibri"/>
                <a:hlinkClick r:id="rId4">
                  <a:extLst>
                    <a:ext uri="{A12FA001-AC4F-418D-AE19-62706E023703}">
                      <ahyp:hlinkClr val="tx"/>
                    </a:ext>
                  </a:extLst>
                </a:hlinkClick>
              </a:rPr>
              <a:t>Bling H2O</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p:txBody>
      </p:sp>
      <p:pic>
        <p:nvPicPr>
          <p:cNvPr id="152" name="Google Shape;152;g6be7e27943_0_35"/>
          <p:cNvPicPr preferRelativeResize="0"/>
          <p:nvPr/>
        </p:nvPicPr>
        <p:blipFill rotWithShape="1">
          <a:blip r:embed="rId5">
            <a:alphaModFix/>
          </a:blip>
          <a:srcRect b="0" l="0" r="0" t="0"/>
          <a:stretch/>
        </p:blipFill>
        <p:spPr>
          <a:xfrm>
            <a:off x="4177784" y="3829050"/>
            <a:ext cx="2952750" cy="2663825"/>
          </a:xfrm>
          <a:prstGeom prst="rect">
            <a:avLst/>
          </a:prstGeom>
          <a:noFill/>
          <a:ln>
            <a:noFill/>
          </a:ln>
        </p:spPr>
      </p:pic>
      <p:sp>
        <p:nvSpPr>
          <p:cNvPr id="153" name="Google Shape;153;g6be7e27943_0_35"/>
          <p:cNvSpPr txBox="1"/>
          <p:nvPr/>
        </p:nvSpPr>
        <p:spPr>
          <a:xfrm>
            <a:off x="794084" y="1614725"/>
            <a:ext cx="6767400" cy="134805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ca-ES" sz="2400" u="none" cap="none" strike="noStrike">
                <a:solidFill>
                  <a:schemeClr val="dk1"/>
                </a:solidFill>
                <a:latin typeface="Calibri"/>
                <a:ea typeface="Calibri"/>
                <a:cs typeface="Calibri"/>
                <a:sym typeface="Calibri"/>
              </a:rPr>
              <a:t>La importància del producte radica en que ell mateix ÉS la </a:t>
            </a:r>
            <a:r>
              <a:rPr b="1" i="0" lang="ca-ES" sz="2400" u="none" cap="none" strike="noStrike">
                <a:solidFill>
                  <a:schemeClr val="dk1"/>
                </a:solidFill>
                <a:latin typeface="Calibri"/>
                <a:ea typeface="Calibri"/>
                <a:cs typeface="Calibri"/>
                <a:sym typeface="Calibri"/>
              </a:rPr>
              <a:t>variable d’intercanvi amb el mercat</a:t>
            </a:r>
            <a:r>
              <a:rPr b="0" i="0" lang="ca-E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6be7e27943_0_1"/>
          <p:cNvSpPr txBox="1"/>
          <p:nvPr>
            <p:ph type="title"/>
          </p:nvPr>
        </p:nvSpPr>
        <p:spPr>
          <a:xfrm>
            <a:off x="838200" y="4677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ca-ES" sz="4000"/>
              <a:t>2.1.1.TIPUS DE PRODUCTE</a:t>
            </a:r>
            <a:endParaRPr/>
          </a:p>
        </p:txBody>
      </p:sp>
      <p:pic>
        <p:nvPicPr>
          <p:cNvPr id="160" name="Google Shape;160;g6be7e27943_0_1"/>
          <p:cNvPicPr preferRelativeResize="0"/>
          <p:nvPr/>
        </p:nvPicPr>
        <p:blipFill rotWithShape="1">
          <a:blip r:embed="rId3">
            <a:alphaModFix/>
          </a:blip>
          <a:srcRect b="12942" l="16073" r="31366" t="17837"/>
          <a:stretch/>
        </p:blipFill>
        <p:spPr>
          <a:xfrm>
            <a:off x="955649" y="1035593"/>
            <a:ext cx="7642919" cy="4113046"/>
          </a:xfrm>
          <a:prstGeom prst="rect">
            <a:avLst/>
          </a:prstGeom>
          <a:noFill/>
          <a:ln>
            <a:noFill/>
          </a:ln>
        </p:spPr>
      </p:pic>
      <p:sp>
        <p:nvSpPr>
          <p:cNvPr id="161" name="Google Shape;161;g6be7e27943_0_1"/>
          <p:cNvSpPr/>
          <p:nvPr/>
        </p:nvSpPr>
        <p:spPr>
          <a:xfrm>
            <a:off x="1295400" y="5191211"/>
            <a:ext cx="609600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ca-ES" sz="2400" u="none" cap="none" strike="noStrike">
                <a:solidFill>
                  <a:srgbClr val="000000"/>
                </a:solidFill>
                <a:latin typeface="Calibri"/>
                <a:ea typeface="Calibri"/>
                <a:cs typeface="Calibri"/>
                <a:sym typeface="Calibri"/>
              </a:rPr>
              <a:t>…Però també poden 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ca-ES" sz="2400" u="none" cap="none" strike="noStrike">
                <a:solidFill>
                  <a:srgbClr val="000000"/>
                </a:solidFill>
                <a:latin typeface="Calibri"/>
                <a:ea typeface="Calibri"/>
                <a:cs typeface="Calibri"/>
                <a:sym typeface="Calibri"/>
              </a:rPr>
              <a:t>Persones</a:t>
            </a:r>
            <a:r>
              <a:rPr b="0" i="0" lang="ca-ES" sz="2400" u="none" cap="none" strike="noStrike">
                <a:solidFill>
                  <a:srgbClr val="000000"/>
                </a:solidFill>
                <a:latin typeface="Calibri"/>
                <a:ea typeface="Calibri"/>
                <a:cs typeface="Calibri"/>
                <a:sym typeface="Calibri"/>
              </a:rPr>
              <a:t>: Bruce Springsteen, Leo Messi,...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ca-ES" sz="2400" u="none" cap="none" strike="noStrike">
                <a:solidFill>
                  <a:srgbClr val="000000"/>
                </a:solidFill>
                <a:latin typeface="Calibri"/>
                <a:ea typeface="Calibri"/>
                <a:cs typeface="Calibri"/>
                <a:sym typeface="Calibri"/>
              </a:rPr>
              <a:t>Idees: </a:t>
            </a:r>
            <a:r>
              <a:rPr b="0" i="0" lang="ca-ES" sz="2400" u="none" cap="none" strike="noStrike">
                <a:solidFill>
                  <a:srgbClr val="000000"/>
                </a:solidFill>
                <a:latin typeface="Calibri"/>
                <a:ea typeface="Calibri"/>
                <a:cs typeface="Calibri"/>
                <a:sym typeface="Calibri"/>
              </a:rPr>
              <a:t>per exemple, un partit polític</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6be7e27943_0_17"/>
          <p:cNvSpPr txBox="1"/>
          <p:nvPr>
            <p:ph type="title"/>
          </p:nvPr>
        </p:nvSpPr>
        <p:spPr>
          <a:xfrm>
            <a:off x="838200" y="365125"/>
            <a:ext cx="10515600" cy="103118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b="1" lang="ca-ES" sz="4000">
                <a:solidFill>
                  <a:srgbClr val="000000"/>
                </a:solidFill>
                <a:latin typeface="Calibri"/>
                <a:ea typeface="Calibri"/>
                <a:cs typeface="Calibri"/>
                <a:sym typeface="Calibri"/>
              </a:rPr>
              <a:t>Tangibilitat</a:t>
            </a:r>
            <a:endParaRPr/>
          </a:p>
        </p:txBody>
      </p:sp>
      <p:sp>
        <p:nvSpPr>
          <p:cNvPr id="168" name="Google Shape;168;g6be7e27943_0_17"/>
          <p:cNvSpPr txBox="1"/>
          <p:nvPr>
            <p:ph idx="1" type="body"/>
          </p:nvPr>
        </p:nvSpPr>
        <p:spPr>
          <a:xfrm>
            <a:off x="838200" y="1396313"/>
            <a:ext cx="6872400" cy="27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80"/>
              </a:spcBef>
              <a:spcAft>
                <a:spcPts val="0"/>
              </a:spcAft>
              <a:buSzPts val="1800"/>
              <a:buFont typeface="Tahoma"/>
              <a:buChar char="•"/>
            </a:pPr>
            <a:r>
              <a:rPr b="1" lang="ca-ES" sz="2400">
                <a:latin typeface="Calibri"/>
                <a:ea typeface="Calibri"/>
                <a:cs typeface="Calibri"/>
                <a:sym typeface="Calibri"/>
              </a:rPr>
              <a:t>Tangibles</a:t>
            </a:r>
            <a:r>
              <a:rPr lang="ca-ES" sz="2400">
                <a:latin typeface="Calibri"/>
                <a:ea typeface="Calibri"/>
                <a:cs typeface="Calibri"/>
                <a:sym typeface="Calibri"/>
              </a:rPr>
              <a:t>  disposen d’una forma física. Generalment anomenats “productes”.</a:t>
            </a:r>
            <a:endParaRPr b="1" sz="2400">
              <a:latin typeface="Calibri"/>
              <a:ea typeface="Calibri"/>
              <a:cs typeface="Calibri"/>
              <a:sym typeface="Calibri"/>
            </a:endParaRPr>
          </a:p>
          <a:p>
            <a:pPr indent="-177800" lvl="1" marL="623887" rtl="0" algn="l">
              <a:lnSpc>
                <a:spcPct val="100000"/>
              </a:lnSpc>
              <a:spcBef>
                <a:spcPts val="280"/>
              </a:spcBef>
              <a:spcAft>
                <a:spcPts val="0"/>
              </a:spcAft>
              <a:buClr>
                <a:schemeClr val="dk1"/>
              </a:buClr>
              <a:buSzPts val="1400"/>
              <a:buFont typeface="Arial"/>
              <a:buNone/>
            </a:pPr>
            <a:r>
              <a:t/>
            </a:r>
            <a:endParaRPr>
              <a:latin typeface="Calibri"/>
              <a:ea typeface="Calibri"/>
              <a:cs typeface="Calibri"/>
              <a:sym typeface="Calibri"/>
            </a:endParaRPr>
          </a:p>
          <a:p>
            <a:pPr indent="0" lvl="0" marL="0" rtl="0" algn="l">
              <a:lnSpc>
                <a:spcPct val="100000"/>
              </a:lnSpc>
              <a:spcBef>
                <a:spcPts val="280"/>
              </a:spcBef>
              <a:spcAft>
                <a:spcPts val="0"/>
              </a:spcAft>
              <a:buSzPts val="1800"/>
              <a:buFont typeface="Tahoma"/>
              <a:buChar char="•"/>
            </a:pPr>
            <a:r>
              <a:rPr b="1" lang="ca-ES" sz="2400">
                <a:latin typeface="Calibri"/>
                <a:ea typeface="Calibri"/>
                <a:cs typeface="Calibri"/>
                <a:sym typeface="Calibri"/>
              </a:rPr>
              <a:t>Intangibles </a:t>
            </a:r>
            <a:r>
              <a:rPr lang="ca-ES" sz="2400">
                <a:latin typeface="Calibri"/>
                <a:ea typeface="Calibri"/>
                <a:cs typeface="Calibri"/>
                <a:sym typeface="Calibri"/>
              </a:rPr>
              <a:t>Es denominen “serveis”. Característiques bàsiques: </a:t>
            </a:r>
            <a:endParaRPr b="1" sz="2400">
              <a:latin typeface="Calibri"/>
              <a:ea typeface="Calibri"/>
              <a:cs typeface="Calibri"/>
              <a:sym typeface="Calibri"/>
            </a:endParaRPr>
          </a:p>
          <a:p>
            <a:pPr indent="114300" lvl="0" marL="0" rtl="0" algn="l">
              <a:lnSpc>
                <a:spcPct val="100000"/>
              </a:lnSpc>
              <a:spcBef>
                <a:spcPts val="280"/>
              </a:spcBef>
              <a:spcAft>
                <a:spcPts val="0"/>
              </a:spcAft>
              <a:buSzPts val="1800"/>
              <a:buFont typeface="Tahoma"/>
              <a:buNone/>
            </a:pPr>
            <a:r>
              <a:t/>
            </a:r>
            <a:endParaRPr sz="2400">
              <a:latin typeface="Calibri"/>
              <a:ea typeface="Calibri"/>
              <a:cs typeface="Calibri"/>
              <a:sym typeface="Calibri"/>
            </a:endParaRPr>
          </a:p>
          <a:p>
            <a:pPr indent="-203200" lvl="1" marL="623887" rtl="0" algn="l">
              <a:lnSpc>
                <a:spcPct val="100000"/>
              </a:lnSpc>
              <a:spcBef>
                <a:spcPts val="280"/>
              </a:spcBef>
              <a:spcAft>
                <a:spcPts val="0"/>
              </a:spcAft>
              <a:buSzPts val="1800"/>
              <a:buChar char="•"/>
            </a:pPr>
            <a:r>
              <a:rPr lang="ca-ES">
                <a:latin typeface="Calibri"/>
                <a:ea typeface="Calibri"/>
                <a:cs typeface="Calibri"/>
                <a:sym typeface="Calibri"/>
              </a:rPr>
              <a:t>No es poden tocar, </a:t>
            </a:r>
            <a:endParaRPr>
              <a:latin typeface="Calibri"/>
              <a:ea typeface="Calibri"/>
              <a:cs typeface="Calibri"/>
              <a:sym typeface="Calibri"/>
            </a:endParaRPr>
          </a:p>
          <a:p>
            <a:pPr indent="-203200" lvl="1" marL="623887" rtl="0" algn="l">
              <a:lnSpc>
                <a:spcPct val="100000"/>
              </a:lnSpc>
              <a:spcBef>
                <a:spcPts val="280"/>
              </a:spcBef>
              <a:spcAft>
                <a:spcPts val="0"/>
              </a:spcAft>
              <a:buSzPts val="1800"/>
              <a:buChar char="•"/>
            </a:pPr>
            <a:r>
              <a:rPr lang="ca-ES">
                <a:latin typeface="Calibri"/>
                <a:ea typeface="Calibri"/>
                <a:cs typeface="Calibri"/>
                <a:sym typeface="Calibri"/>
              </a:rPr>
              <a:t>No es poden tenir al magatzem,</a:t>
            </a:r>
            <a:endParaRPr>
              <a:latin typeface="Calibri"/>
              <a:ea typeface="Calibri"/>
              <a:cs typeface="Calibri"/>
              <a:sym typeface="Calibri"/>
            </a:endParaRPr>
          </a:p>
          <a:p>
            <a:pPr indent="-203200" lvl="1" marL="623887" rtl="0" algn="l">
              <a:lnSpc>
                <a:spcPct val="100000"/>
              </a:lnSpc>
              <a:spcBef>
                <a:spcPts val="280"/>
              </a:spcBef>
              <a:spcAft>
                <a:spcPts val="0"/>
              </a:spcAft>
              <a:buSzPts val="1800"/>
              <a:buChar char="•"/>
            </a:pPr>
            <a:r>
              <a:rPr lang="ca-ES">
                <a:latin typeface="Calibri"/>
                <a:ea typeface="Calibri"/>
                <a:cs typeface="Calibri"/>
                <a:sym typeface="Calibri"/>
              </a:rPr>
              <a:t>La prestació del servei i seu consum per part del client ocorre a la vagada,</a:t>
            </a:r>
            <a:endParaRPr>
              <a:latin typeface="Calibri"/>
              <a:ea typeface="Calibri"/>
              <a:cs typeface="Calibri"/>
              <a:sym typeface="Calibri"/>
            </a:endParaRPr>
          </a:p>
          <a:p>
            <a:pPr indent="-203200" lvl="1" marL="623887" rtl="0" algn="l">
              <a:lnSpc>
                <a:spcPct val="100000"/>
              </a:lnSpc>
              <a:spcBef>
                <a:spcPts val="280"/>
              </a:spcBef>
              <a:spcAft>
                <a:spcPts val="0"/>
              </a:spcAft>
              <a:buSzPts val="1800"/>
              <a:buChar char="•"/>
            </a:pPr>
            <a:r>
              <a:rPr lang="ca-ES">
                <a:latin typeface="Calibri"/>
                <a:ea typeface="Calibri"/>
                <a:cs typeface="Calibri"/>
                <a:sym typeface="Calibri"/>
              </a:rPr>
              <a:t>No son observables en si mateixos, però si els resultats de la seva prestació.</a:t>
            </a:r>
            <a:endParaRPr>
              <a:latin typeface="Calibri"/>
              <a:ea typeface="Calibri"/>
              <a:cs typeface="Calibri"/>
              <a:sym typeface="Calibri"/>
            </a:endParaRPr>
          </a:p>
          <a:p>
            <a:pPr indent="0" lvl="0" marL="0" rtl="0" algn="l">
              <a:lnSpc>
                <a:spcPct val="90000"/>
              </a:lnSpc>
              <a:spcBef>
                <a:spcPts val="1000"/>
              </a:spcBef>
              <a:spcAft>
                <a:spcPts val="0"/>
              </a:spcAft>
              <a:buSzPts val="1800"/>
              <a:buNone/>
            </a:pPr>
            <a:r>
              <a:t/>
            </a:r>
            <a:endParaRPr/>
          </a:p>
        </p:txBody>
      </p:sp>
      <p:sp>
        <p:nvSpPr>
          <p:cNvPr id="169" name="Google Shape;169;g6be7e27943_0_17"/>
          <p:cNvSpPr txBox="1"/>
          <p:nvPr/>
        </p:nvSpPr>
        <p:spPr>
          <a:xfrm>
            <a:off x="8353800" y="880719"/>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ca-ES" sz="2400" u="none" cap="none" strike="noStrike">
                <a:solidFill>
                  <a:schemeClr val="dk1"/>
                </a:solidFill>
                <a:latin typeface="Calibri"/>
                <a:ea typeface="Calibri"/>
                <a:cs typeface="Calibri"/>
                <a:sym typeface="Calibri"/>
              </a:rPr>
              <a:t>L’empresa que es dedica a la fabricació d’autobusos ofereix un producte o un servei?</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ca-ES" sz="2400" u="none" cap="none" strike="noStrike">
                <a:solidFill>
                  <a:schemeClr val="dk1"/>
                </a:solidFill>
                <a:latin typeface="Calibri"/>
                <a:ea typeface="Calibri"/>
                <a:cs typeface="Calibri"/>
                <a:sym typeface="Calibri"/>
              </a:rPr>
              <a:t>I l’empresa que porta el transport públic amb aquestos autobusos?</a:t>
            </a:r>
            <a:endParaRPr b="0" i="0" sz="2400" u="none" cap="none" strike="noStrike">
              <a:solidFill>
                <a:schemeClr val="dk1"/>
              </a:solidFill>
              <a:latin typeface="Calibri"/>
              <a:ea typeface="Calibri"/>
              <a:cs typeface="Calibri"/>
              <a:sym typeface="Calibri"/>
            </a:endParaRPr>
          </a:p>
        </p:txBody>
      </p:sp>
      <p:pic>
        <p:nvPicPr>
          <p:cNvPr descr="bus 1.jpg" id="170" name="Google Shape;170;g6be7e27943_0_17"/>
          <p:cNvPicPr preferRelativeResize="0"/>
          <p:nvPr/>
        </p:nvPicPr>
        <p:blipFill rotWithShape="1">
          <a:blip r:embed="rId3">
            <a:alphaModFix/>
          </a:blip>
          <a:srcRect b="0" l="0" r="0" t="0"/>
          <a:stretch/>
        </p:blipFill>
        <p:spPr>
          <a:xfrm>
            <a:off x="7837612" y="4928387"/>
            <a:ext cx="1700212" cy="1174750"/>
          </a:xfrm>
          <a:prstGeom prst="rect">
            <a:avLst/>
          </a:prstGeom>
          <a:noFill/>
          <a:ln>
            <a:noFill/>
          </a:ln>
        </p:spPr>
      </p:pic>
      <p:pic>
        <p:nvPicPr>
          <p:cNvPr descr="BUS.gif" id="171" name="Google Shape;171;g6be7e27943_0_17"/>
          <p:cNvPicPr preferRelativeResize="0"/>
          <p:nvPr/>
        </p:nvPicPr>
        <p:blipFill rotWithShape="1">
          <a:blip r:embed="rId4">
            <a:alphaModFix/>
          </a:blip>
          <a:srcRect b="0" l="0" r="0" t="0"/>
          <a:stretch/>
        </p:blipFill>
        <p:spPr>
          <a:xfrm>
            <a:off x="9838712" y="4535825"/>
            <a:ext cx="1833562" cy="13700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75c14292db_0_0"/>
          <p:cNvSpPr txBox="1"/>
          <p:nvPr/>
        </p:nvSpPr>
        <p:spPr>
          <a:xfrm>
            <a:off x="468312" y="487362"/>
            <a:ext cx="7775700" cy="642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ca-ES" sz="4000" u="none" cap="none" strike="noStrike">
                <a:solidFill>
                  <a:schemeClr val="dk1"/>
                </a:solidFill>
                <a:latin typeface="Calibri"/>
                <a:ea typeface="Calibri"/>
                <a:cs typeface="Calibri"/>
                <a:sym typeface="Calibri"/>
              </a:rPr>
              <a:t>Finalitat: ús</a:t>
            </a:r>
            <a:endParaRPr b="1" i="0" sz="4000" u="none" cap="none" strike="noStrike">
              <a:solidFill>
                <a:schemeClr val="dk1"/>
              </a:solidFill>
              <a:latin typeface="Calibri"/>
              <a:ea typeface="Calibri"/>
              <a:cs typeface="Calibri"/>
              <a:sym typeface="Calibri"/>
            </a:endParaRPr>
          </a:p>
        </p:txBody>
      </p:sp>
      <p:sp>
        <p:nvSpPr>
          <p:cNvPr id="178" name="Google Shape;178;g75c14292db_0_0"/>
          <p:cNvSpPr txBox="1"/>
          <p:nvPr/>
        </p:nvSpPr>
        <p:spPr>
          <a:xfrm>
            <a:off x="463550" y="1428750"/>
            <a:ext cx="5251500" cy="336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8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1400"/>
              <a:buFont typeface="Tahoma"/>
              <a:buChar char="•"/>
            </a:pPr>
            <a:r>
              <a:rPr b="1" i="0" lang="ca-ES" sz="2400" u="none" cap="none" strike="noStrike">
                <a:solidFill>
                  <a:srgbClr val="000000"/>
                </a:solidFill>
                <a:latin typeface="Calibri"/>
                <a:ea typeface="Calibri"/>
                <a:cs typeface="Calibri"/>
                <a:sym typeface="Calibri"/>
              </a:rPr>
              <a:t>Consum</a:t>
            </a:r>
            <a:r>
              <a:rPr b="0" i="0" lang="ca-ES" sz="2400" u="none" cap="none" strike="noStrike">
                <a:solidFill>
                  <a:srgbClr val="000000"/>
                </a:solidFill>
                <a:latin typeface="Calibri"/>
                <a:ea typeface="Calibri"/>
                <a:cs typeface="Calibri"/>
                <a:sym typeface="Calibri"/>
              </a:rPr>
              <a:t> destinats al consumidor final per al seu ús.</a:t>
            </a:r>
            <a:endParaRPr b="1" i="0" sz="2400" u="none" cap="none" strike="noStrike">
              <a:solidFill>
                <a:srgbClr val="000000"/>
              </a:solidFill>
              <a:latin typeface="Calibri"/>
              <a:ea typeface="Calibri"/>
              <a:cs typeface="Calibri"/>
              <a:sym typeface="Calibri"/>
            </a:endParaRPr>
          </a:p>
          <a:p>
            <a:pPr indent="-177800" lvl="1" marL="623887" marR="0" rtl="0" algn="l">
              <a:lnSpc>
                <a:spcPct val="100000"/>
              </a:lnSpc>
              <a:spcBef>
                <a:spcPts val="28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1400"/>
              <a:buFont typeface="Tahoma"/>
              <a:buChar char="•"/>
            </a:pPr>
            <a:r>
              <a:rPr b="1" i="0" lang="ca-ES" sz="2400" u="none" cap="none" strike="noStrike">
                <a:solidFill>
                  <a:srgbClr val="000000"/>
                </a:solidFill>
                <a:latin typeface="Calibri"/>
                <a:ea typeface="Calibri"/>
                <a:cs typeface="Calibri"/>
                <a:sym typeface="Calibri"/>
              </a:rPr>
              <a:t>Industrials </a:t>
            </a:r>
            <a:r>
              <a:rPr b="0" i="0" lang="ca-ES" sz="2400" u="none" cap="none" strike="noStrike">
                <a:solidFill>
                  <a:srgbClr val="000000"/>
                </a:solidFill>
                <a:latin typeface="Calibri"/>
                <a:ea typeface="Calibri"/>
                <a:cs typeface="Calibri"/>
                <a:sym typeface="Calibri"/>
              </a:rPr>
              <a:t>destinats a: </a:t>
            </a:r>
            <a:endParaRPr b="1" i="0" sz="2400" u="none" cap="none" strike="noStrike">
              <a:solidFill>
                <a:srgbClr val="000000"/>
              </a:solidFill>
              <a:latin typeface="Calibri"/>
              <a:ea typeface="Calibri"/>
              <a:cs typeface="Calibri"/>
              <a:sym typeface="Calibri"/>
            </a:endParaRPr>
          </a:p>
          <a:p>
            <a:pPr indent="-177800" lvl="1" marL="623887" marR="0" rtl="0" algn="l">
              <a:lnSpc>
                <a:spcPct val="100000"/>
              </a:lnSpc>
              <a:spcBef>
                <a:spcPts val="280"/>
              </a:spcBef>
              <a:spcAft>
                <a:spcPts val="0"/>
              </a:spcAft>
              <a:buClr>
                <a:srgbClr val="000000"/>
              </a:buClr>
              <a:buSzPts val="1400"/>
              <a:buFont typeface="Arial"/>
              <a:buChar char="•"/>
            </a:pPr>
            <a:r>
              <a:rPr b="0" i="0" lang="ca-ES" sz="2400" u="none" cap="none" strike="noStrike">
                <a:solidFill>
                  <a:srgbClr val="000000"/>
                </a:solidFill>
                <a:latin typeface="Calibri"/>
                <a:ea typeface="Calibri"/>
                <a:cs typeface="Calibri"/>
                <a:sym typeface="Calibri"/>
              </a:rPr>
              <a:t>Incorporar-se al procés productiu: materials, components, etc. </a:t>
            </a:r>
            <a:endParaRPr b="0" i="0" sz="2400" u="none" cap="none" strike="noStrike">
              <a:solidFill>
                <a:srgbClr val="000000"/>
              </a:solidFill>
              <a:latin typeface="Calibri"/>
              <a:ea typeface="Calibri"/>
              <a:cs typeface="Calibri"/>
              <a:sym typeface="Calibri"/>
            </a:endParaRPr>
          </a:p>
          <a:p>
            <a:pPr indent="-177800" lvl="1" marL="623887" marR="0" rtl="0" algn="l">
              <a:lnSpc>
                <a:spcPct val="100000"/>
              </a:lnSpc>
              <a:spcBef>
                <a:spcPts val="280"/>
              </a:spcBef>
              <a:spcAft>
                <a:spcPts val="0"/>
              </a:spcAft>
              <a:buClr>
                <a:srgbClr val="000000"/>
              </a:buClr>
              <a:buSzPts val="1400"/>
              <a:buFont typeface="Arial"/>
              <a:buChar char="•"/>
            </a:pPr>
            <a:r>
              <a:rPr b="0" i="0" lang="ca-ES" sz="2400" u="none" cap="none" strike="noStrike">
                <a:solidFill>
                  <a:srgbClr val="000000"/>
                </a:solidFill>
                <a:latin typeface="Calibri"/>
                <a:ea typeface="Calibri"/>
                <a:cs typeface="Calibri"/>
                <a:sym typeface="Calibri"/>
              </a:rPr>
              <a:t>Col·laborar en la producció: eines, matèries primeres, etc.</a:t>
            </a:r>
            <a:endParaRPr b="0" i="0" sz="2400" u="none" cap="none" strike="noStrike">
              <a:solidFill>
                <a:srgbClr val="000000"/>
              </a:solidFill>
              <a:latin typeface="Calibri"/>
              <a:ea typeface="Calibri"/>
              <a:cs typeface="Calibri"/>
              <a:sym typeface="Calibri"/>
            </a:endParaRPr>
          </a:p>
          <a:p>
            <a:pPr indent="-177800" lvl="1" marL="623887" marR="0" rtl="0" algn="l">
              <a:lnSpc>
                <a:spcPct val="100000"/>
              </a:lnSpc>
              <a:spcBef>
                <a:spcPts val="280"/>
              </a:spcBef>
              <a:spcAft>
                <a:spcPts val="0"/>
              </a:spcAft>
              <a:buClr>
                <a:srgbClr val="000000"/>
              </a:buClr>
              <a:buSzPts val="1400"/>
              <a:buFont typeface="Arial"/>
              <a:buChar char="•"/>
            </a:pPr>
            <a:r>
              <a:rPr b="0" i="0" lang="ca-ES" sz="2400" u="none" cap="none" strike="noStrike">
                <a:solidFill>
                  <a:srgbClr val="000000"/>
                </a:solidFill>
                <a:latin typeface="Calibri"/>
                <a:ea typeface="Calibri"/>
                <a:cs typeface="Calibri"/>
                <a:sym typeface="Calibri"/>
              </a:rPr>
              <a:t>Com mercaderia: productes de revenda.</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2400"/>
              <a:buFont typeface="Arial"/>
              <a:buNone/>
            </a:pPr>
            <a:r>
              <a:rPr b="0" i="0" lang="ca-E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179" name="Google Shape;179;g75c14292db_0_0"/>
          <p:cNvSpPr txBox="1"/>
          <p:nvPr/>
        </p:nvSpPr>
        <p:spPr>
          <a:xfrm>
            <a:off x="7315200" y="994612"/>
            <a:ext cx="4186989" cy="2871535"/>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Tahoma"/>
              <a:buNone/>
            </a:pPr>
            <a:r>
              <a:rPr b="0" i="0" lang="ca-ES" sz="2400" u="none" cap="none" strike="noStrike">
                <a:solidFill>
                  <a:srgbClr val="000000"/>
                </a:solidFill>
                <a:latin typeface="Calibri"/>
                <a:ea typeface="Calibri"/>
                <a:cs typeface="Calibri"/>
                <a:sym typeface="Calibri"/>
              </a:rPr>
              <a:t>Identifica la finalitat dels productes que es proposen a continuació:</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Char char="•"/>
            </a:pPr>
            <a:r>
              <a:rPr b="0" i="0" lang="ca-ES" sz="2400" u="none" cap="none" strike="noStrike">
                <a:solidFill>
                  <a:srgbClr val="000000"/>
                </a:solidFill>
                <a:latin typeface="Calibri"/>
                <a:ea typeface="Calibri"/>
                <a:cs typeface="Calibri"/>
                <a:sym typeface="Calibri"/>
              </a:rPr>
              <a:t>Ampolla FontVella__________</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Char char="•"/>
            </a:pPr>
            <a:r>
              <a:rPr b="0" i="0" lang="ca-ES" sz="2400" u="none" cap="none" strike="noStrike">
                <a:solidFill>
                  <a:srgbClr val="000000"/>
                </a:solidFill>
                <a:latin typeface="Calibri"/>
                <a:ea typeface="Calibri"/>
                <a:cs typeface="Calibri"/>
                <a:sym typeface="Calibri"/>
              </a:rPr>
              <a:t>Ampolla de plàstic__________</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Char char="•"/>
            </a:pPr>
            <a:r>
              <a:rPr b="0" i="0" lang="ca-ES" sz="2400" u="none" cap="none" strike="noStrike">
                <a:solidFill>
                  <a:srgbClr val="000000"/>
                </a:solidFill>
                <a:latin typeface="Calibri"/>
                <a:ea typeface="Calibri"/>
                <a:cs typeface="Calibri"/>
                <a:sym typeface="Calibri"/>
              </a:rPr>
              <a:t>Aigua pròpiament__________</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Tahoma"/>
              <a:buNone/>
            </a:pPr>
            <a:r>
              <a:rPr b="0" i="0" lang="ca-ES" sz="2400" u="none" cap="none" strike="noStrike">
                <a:solidFill>
                  <a:srgbClr val="000000"/>
                </a:solidFill>
                <a:latin typeface="Calibri"/>
                <a:ea typeface="Calibri"/>
                <a:cs typeface="Calibri"/>
                <a:sym typeface="Calibri"/>
              </a:rPr>
              <a:t>Penses que algú d’aquest productes podria ser inclòs com producte de consum i industrial?</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botella agua.jpg" id="180" name="Google Shape;180;g75c14292db_0_0"/>
          <p:cNvPicPr preferRelativeResize="0"/>
          <p:nvPr/>
        </p:nvPicPr>
        <p:blipFill rotWithShape="1">
          <a:blip r:embed="rId3">
            <a:alphaModFix/>
          </a:blip>
          <a:srcRect b="0" l="0" r="0" t="0"/>
          <a:stretch/>
        </p:blipFill>
        <p:spPr>
          <a:xfrm>
            <a:off x="10542122" y="5684175"/>
            <a:ext cx="1238250" cy="990600"/>
          </a:xfrm>
          <a:prstGeom prst="rect">
            <a:avLst/>
          </a:prstGeom>
          <a:noFill/>
          <a:ln>
            <a:noFill/>
          </a:ln>
        </p:spPr>
      </p:pic>
      <p:pic>
        <p:nvPicPr>
          <p:cNvPr descr="botella de plástico.jpg" id="181" name="Google Shape;181;g75c14292db_0_0"/>
          <p:cNvPicPr preferRelativeResize="0"/>
          <p:nvPr/>
        </p:nvPicPr>
        <p:blipFill rotWithShape="1">
          <a:blip r:embed="rId4">
            <a:alphaModFix/>
          </a:blip>
          <a:srcRect b="0" l="0" r="0" t="0"/>
          <a:stretch/>
        </p:blipFill>
        <p:spPr>
          <a:xfrm>
            <a:off x="9524465" y="5582530"/>
            <a:ext cx="661987" cy="1008062"/>
          </a:xfrm>
          <a:prstGeom prst="rect">
            <a:avLst/>
          </a:prstGeom>
          <a:noFill/>
          <a:ln>
            <a:noFill/>
          </a:ln>
        </p:spPr>
      </p:pic>
      <p:pic>
        <p:nvPicPr>
          <p:cNvPr descr="Agua.jpg" id="182" name="Google Shape;182;g75c14292db_0_0"/>
          <p:cNvPicPr preferRelativeResize="0"/>
          <p:nvPr/>
        </p:nvPicPr>
        <p:blipFill rotWithShape="1">
          <a:blip r:embed="rId5">
            <a:alphaModFix/>
          </a:blip>
          <a:srcRect b="0" l="0" r="0" t="0"/>
          <a:stretch/>
        </p:blipFill>
        <p:spPr>
          <a:xfrm>
            <a:off x="7870156" y="5806412"/>
            <a:ext cx="747712" cy="74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75c14292db_0_12"/>
          <p:cNvSpPr txBox="1"/>
          <p:nvPr/>
        </p:nvSpPr>
        <p:spPr>
          <a:xfrm>
            <a:off x="468311" y="487362"/>
            <a:ext cx="10392193"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ca-ES" sz="4000" u="none" cap="none" strike="noStrike">
                <a:solidFill>
                  <a:schemeClr val="dk1"/>
                </a:solidFill>
                <a:latin typeface="Calibri"/>
                <a:ea typeface="Calibri"/>
                <a:cs typeface="Calibri"/>
                <a:sym typeface="Calibri"/>
              </a:rPr>
              <a:t>Durada: si es consumen amb el primer us o no.</a:t>
            </a:r>
            <a:endParaRPr b="1" i="0" sz="4000" u="none" cap="none" strike="noStrike">
              <a:solidFill>
                <a:schemeClr val="dk1"/>
              </a:solidFill>
              <a:latin typeface="Calibri"/>
              <a:ea typeface="Calibri"/>
              <a:cs typeface="Calibri"/>
              <a:sym typeface="Calibri"/>
            </a:endParaRPr>
          </a:p>
        </p:txBody>
      </p:sp>
      <p:sp>
        <p:nvSpPr>
          <p:cNvPr id="189" name="Google Shape;189;g75c14292db_0_12"/>
          <p:cNvSpPr txBox="1"/>
          <p:nvPr/>
        </p:nvSpPr>
        <p:spPr>
          <a:xfrm>
            <a:off x="821239" y="1392350"/>
            <a:ext cx="10392193"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1400"/>
              <a:buFont typeface="Tahoma"/>
              <a:buChar char="•"/>
            </a:pPr>
            <a:r>
              <a:rPr b="1" i="0" lang="ca-ES" sz="2400" u="none" cap="none" strike="noStrike">
                <a:solidFill>
                  <a:srgbClr val="000000"/>
                </a:solidFill>
                <a:latin typeface="Calibri"/>
                <a:ea typeface="Calibri"/>
                <a:cs typeface="Calibri"/>
                <a:sym typeface="Calibri"/>
              </a:rPr>
              <a:t>No duradors </a:t>
            </a:r>
            <a:r>
              <a:rPr b="0" i="0" lang="ca-ES" sz="2400" u="none" cap="none" strike="noStrike">
                <a:solidFill>
                  <a:srgbClr val="000000"/>
                </a:solidFill>
                <a:latin typeface="Calibri"/>
                <a:ea typeface="Calibri"/>
                <a:cs typeface="Calibri"/>
                <a:sym typeface="Calibri"/>
              </a:rPr>
              <a:t>El producte no dura més enllà del us. El exemple típic es el menjar. </a:t>
            </a:r>
            <a:endParaRPr b="1" i="0" sz="2400" u="none" cap="none" strike="noStrike">
              <a:solidFill>
                <a:srgbClr val="000000"/>
              </a:solidFill>
              <a:latin typeface="Calibri"/>
              <a:ea typeface="Calibri"/>
              <a:cs typeface="Calibri"/>
              <a:sym typeface="Calibri"/>
            </a:endParaRPr>
          </a:p>
          <a:p>
            <a:pPr indent="-177800" lvl="1" marL="623887" marR="0" rtl="0" algn="l">
              <a:lnSpc>
                <a:spcPct val="100000"/>
              </a:lnSpc>
              <a:spcBef>
                <a:spcPts val="36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177800" lvl="1" marL="623887" marR="0" rtl="0" algn="l">
              <a:lnSpc>
                <a:spcPct val="100000"/>
              </a:lnSpc>
              <a:spcBef>
                <a:spcPts val="36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177800" lvl="1" marL="623887" marR="0" rtl="0" algn="l">
              <a:lnSpc>
                <a:spcPct val="100000"/>
              </a:lnSpc>
              <a:spcBef>
                <a:spcPts val="36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Tahoma"/>
              <a:buChar char="•"/>
            </a:pPr>
            <a:r>
              <a:rPr b="1" lang="ca-ES" sz="2400">
                <a:latin typeface="Calibri"/>
                <a:ea typeface="Calibri"/>
                <a:cs typeface="Calibri"/>
                <a:sym typeface="Calibri"/>
              </a:rPr>
              <a:t>D</a:t>
            </a:r>
            <a:r>
              <a:rPr b="1" i="0" lang="ca-ES" sz="2400" u="none" cap="none" strike="noStrike">
                <a:solidFill>
                  <a:srgbClr val="000000"/>
                </a:solidFill>
                <a:latin typeface="Calibri"/>
                <a:ea typeface="Calibri"/>
                <a:cs typeface="Calibri"/>
                <a:sym typeface="Calibri"/>
              </a:rPr>
              <a:t>uradors </a:t>
            </a:r>
            <a:r>
              <a:rPr b="0" i="0" lang="ca-ES" sz="2400" u="none" cap="none" strike="noStrike">
                <a:solidFill>
                  <a:srgbClr val="000000"/>
                </a:solidFill>
                <a:latin typeface="Calibri"/>
                <a:ea typeface="Calibri"/>
                <a:cs typeface="Calibri"/>
                <a:sym typeface="Calibri"/>
              </a:rPr>
              <a:t>Permeten un ús repetitiu. Exemple: la nevera. </a:t>
            </a:r>
            <a:endParaRPr b="1" i="0" sz="2400" u="none" cap="none" strike="noStrike">
              <a:solidFill>
                <a:srgbClr val="000000"/>
              </a:solidFill>
              <a:latin typeface="Calibri"/>
              <a:ea typeface="Calibri"/>
              <a:cs typeface="Calibri"/>
              <a:sym typeface="Calibri"/>
            </a:endParaRPr>
          </a:p>
        </p:txBody>
      </p:sp>
      <p:grpSp>
        <p:nvGrpSpPr>
          <p:cNvPr id="190" name="Google Shape;190;g75c14292db_0_12"/>
          <p:cNvGrpSpPr/>
          <p:nvPr/>
        </p:nvGrpSpPr>
        <p:grpSpPr>
          <a:xfrm>
            <a:off x="2704062" y="2665493"/>
            <a:ext cx="5377096" cy="1301782"/>
            <a:chOff x="945" y="1434"/>
            <a:chExt cx="3387" cy="820"/>
          </a:xfrm>
        </p:grpSpPr>
        <p:pic>
          <p:nvPicPr>
            <p:cNvPr descr="pan.bmp" id="191" name="Google Shape;191;g75c14292db_0_12"/>
            <p:cNvPicPr preferRelativeResize="0"/>
            <p:nvPr/>
          </p:nvPicPr>
          <p:blipFill rotWithShape="1">
            <a:blip r:embed="rId3">
              <a:alphaModFix/>
            </a:blip>
            <a:srcRect b="0" l="0" r="0" t="0"/>
            <a:stretch/>
          </p:blipFill>
          <p:spPr>
            <a:xfrm>
              <a:off x="945" y="1455"/>
              <a:ext cx="1189" cy="750"/>
            </a:xfrm>
            <a:prstGeom prst="rect">
              <a:avLst/>
            </a:prstGeom>
            <a:noFill/>
            <a:ln>
              <a:noFill/>
            </a:ln>
          </p:spPr>
        </p:pic>
        <p:pic>
          <p:nvPicPr>
            <p:cNvPr descr="marca blanca carrefour.bmp" id="192" name="Google Shape;192;g75c14292db_0_12"/>
            <p:cNvPicPr preferRelativeResize="0"/>
            <p:nvPr/>
          </p:nvPicPr>
          <p:blipFill rotWithShape="1">
            <a:blip r:embed="rId4">
              <a:alphaModFix/>
            </a:blip>
            <a:srcRect b="0" l="0" r="0" t="0"/>
            <a:stretch/>
          </p:blipFill>
          <p:spPr>
            <a:xfrm>
              <a:off x="3465" y="1434"/>
              <a:ext cx="867" cy="820"/>
            </a:xfrm>
            <a:prstGeom prst="rect">
              <a:avLst/>
            </a:prstGeom>
            <a:noFill/>
            <a:ln>
              <a:noFill/>
            </a:ln>
          </p:spPr>
        </p:pic>
        <p:pic>
          <p:nvPicPr>
            <p:cNvPr descr="ice tea.jpg" id="193" name="Google Shape;193;g75c14292db_0_12"/>
            <p:cNvPicPr preferRelativeResize="0"/>
            <p:nvPr/>
          </p:nvPicPr>
          <p:blipFill rotWithShape="1">
            <a:blip r:embed="rId5">
              <a:alphaModFix/>
            </a:blip>
            <a:srcRect b="0" l="0" r="0" t="0"/>
            <a:stretch/>
          </p:blipFill>
          <p:spPr>
            <a:xfrm>
              <a:off x="2520" y="1527"/>
              <a:ext cx="420" cy="588"/>
            </a:xfrm>
            <a:prstGeom prst="rect">
              <a:avLst/>
            </a:prstGeom>
            <a:noFill/>
            <a:ln>
              <a:noFill/>
            </a:ln>
          </p:spPr>
        </p:pic>
      </p:grpSp>
      <p:grpSp>
        <p:nvGrpSpPr>
          <p:cNvPr id="194" name="Google Shape;194;g75c14292db_0_12"/>
          <p:cNvGrpSpPr/>
          <p:nvPr/>
        </p:nvGrpSpPr>
        <p:grpSpPr>
          <a:xfrm>
            <a:off x="2704062" y="4932363"/>
            <a:ext cx="5977532" cy="1925637"/>
            <a:chOff x="900" y="2522"/>
            <a:chExt cx="3765" cy="1213"/>
          </a:xfrm>
        </p:grpSpPr>
        <p:pic>
          <p:nvPicPr>
            <p:cNvPr descr="palm.jpg" id="195" name="Google Shape;195;g75c14292db_0_12"/>
            <p:cNvPicPr preferRelativeResize="0"/>
            <p:nvPr/>
          </p:nvPicPr>
          <p:blipFill rotWithShape="1">
            <a:blip r:embed="rId6">
              <a:alphaModFix/>
            </a:blip>
            <a:srcRect b="0" l="0" r="0" t="0"/>
            <a:stretch/>
          </p:blipFill>
          <p:spPr>
            <a:xfrm>
              <a:off x="900" y="2702"/>
              <a:ext cx="810" cy="849"/>
            </a:xfrm>
            <a:prstGeom prst="rect">
              <a:avLst/>
            </a:prstGeom>
            <a:noFill/>
            <a:ln>
              <a:noFill/>
            </a:ln>
          </p:spPr>
        </p:pic>
        <p:pic>
          <p:nvPicPr>
            <p:cNvPr descr="sarc-mouse.png" id="196" name="Google Shape;196;g75c14292db_0_12"/>
            <p:cNvPicPr preferRelativeResize="0"/>
            <p:nvPr/>
          </p:nvPicPr>
          <p:blipFill rotWithShape="1">
            <a:blip r:embed="rId7">
              <a:alphaModFix/>
            </a:blip>
            <a:srcRect b="0" l="0" r="0" t="0"/>
            <a:stretch/>
          </p:blipFill>
          <p:spPr>
            <a:xfrm>
              <a:off x="3420" y="2612"/>
              <a:ext cx="1245" cy="951"/>
            </a:xfrm>
            <a:prstGeom prst="rect">
              <a:avLst/>
            </a:prstGeom>
            <a:noFill/>
            <a:ln>
              <a:noFill/>
            </a:ln>
          </p:spPr>
        </p:pic>
        <p:pic>
          <p:nvPicPr>
            <p:cNvPr descr="heladera-con-tv.jpg" id="197" name="Google Shape;197;g75c14292db_0_12"/>
            <p:cNvPicPr preferRelativeResize="0"/>
            <p:nvPr/>
          </p:nvPicPr>
          <p:blipFill rotWithShape="1">
            <a:blip r:embed="rId8">
              <a:alphaModFix/>
            </a:blip>
            <a:srcRect b="0" l="0" r="0" t="0"/>
            <a:stretch/>
          </p:blipFill>
          <p:spPr>
            <a:xfrm>
              <a:off x="2250" y="2522"/>
              <a:ext cx="758" cy="1213"/>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75c14292db_0_28"/>
          <p:cNvSpPr txBox="1"/>
          <p:nvPr/>
        </p:nvSpPr>
        <p:spPr>
          <a:xfrm>
            <a:off x="468312" y="487362"/>
            <a:ext cx="8207400" cy="642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ca-ES" sz="4000" u="none" cap="none" strike="noStrike">
                <a:solidFill>
                  <a:schemeClr val="dk1"/>
                </a:solidFill>
                <a:latin typeface="Calibri"/>
                <a:ea typeface="Calibri"/>
                <a:cs typeface="Calibri"/>
                <a:sym typeface="Calibri"/>
              </a:rPr>
              <a:t>Freqüència de compra</a:t>
            </a:r>
            <a:endParaRPr b="1" i="0" sz="4000" u="none" cap="none" strike="noStrike">
              <a:solidFill>
                <a:schemeClr val="dk1"/>
              </a:solidFill>
              <a:latin typeface="Calibri"/>
              <a:ea typeface="Calibri"/>
              <a:cs typeface="Calibri"/>
              <a:sym typeface="Calibri"/>
            </a:endParaRPr>
          </a:p>
        </p:txBody>
      </p:sp>
      <p:sp>
        <p:nvSpPr>
          <p:cNvPr id="204" name="Google Shape;204;g75c14292db_0_28"/>
          <p:cNvSpPr txBox="1"/>
          <p:nvPr/>
        </p:nvSpPr>
        <p:spPr>
          <a:xfrm>
            <a:off x="468312" y="1484312"/>
            <a:ext cx="8251800" cy="4714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28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just">
              <a:lnSpc>
                <a:spcPct val="100000"/>
              </a:lnSpc>
              <a:spcBef>
                <a:spcPts val="280"/>
              </a:spcBef>
              <a:spcAft>
                <a:spcPts val="0"/>
              </a:spcAft>
              <a:buClr>
                <a:srgbClr val="000000"/>
              </a:buClr>
              <a:buSzPts val="1400"/>
              <a:buFont typeface="Tahoma"/>
              <a:buChar char="•"/>
            </a:pPr>
            <a:r>
              <a:rPr b="1" i="0" lang="ca-ES" sz="2400" u="none" cap="none" strike="noStrike">
                <a:solidFill>
                  <a:srgbClr val="000000"/>
                </a:solidFill>
                <a:latin typeface="Calibri"/>
                <a:ea typeface="Calibri"/>
                <a:cs typeface="Calibri"/>
                <a:sym typeface="Calibri"/>
              </a:rPr>
              <a:t>D'ús comú </a:t>
            </a:r>
            <a:r>
              <a:rPr b="0" i="0" lang="ca-ES" sz="2400" u="none" cap="none" strike="noStrike">
                <a:solidFill>
                  <a:srgbClr val="000000"/>
                </a:solidFill>
                <a:latin typeface="Calibri"/>
                <a:ea typeface="Calibri"/>
                <a:cs typeface="Calibri"/>
                <a:sym typeface="Calibri"/>
              </a:rPr>
              <a:t>de compra habitual o regular, per impuls o urgència.</a:t>
            </a:r>
            <a:endParaRPr b="1" i="0" sz="2400" u="none" cap="none" strike="noStrike">
              <a:solidFill>
                <a:srgbClr val="000000"/>
              </a:solidFill>
              <a:latin typeface="Calibri"/>
              <a:ea typeface="Calibri"/>
              <a:cs typeface="Calibri"/>
              <a:sym typeface="Calibri"/>
            </a:endParaRPr>
          </a:p>
          <a:p>
            <a:pPr indent="88900" lvl="0" marL="0" marR="0" rtl="0" algn="just">
              <a:lnSpc>
                <a:spcPct val="100000"/>
              </a:lnSpc>
              <a:spcBef>
                <a:spcPts val="280"/>
              </a:spcBef>
              <a:spcAft>
                <a:spcPts val="0"/>
              </a:spcAft>
              <a:buClr>
                <a:srgbClr val="000000"/>
              </a:buClr>
              <a:buSzPts val="1400"/>
              <a:buFont typeface="Tahoma"/>
              <a:buNone/>
            </a:pPr>
            <a:r>
              <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280"/>
              </a:spcBef>
              <a:spcAft>
                <a:spcPts val="0"/>
              </a:spcAft>
              <a:buClr>
                <a:srgbClr val="000000"/>
              </a:buClr>
              <a:buSzPts val="1400"/>
              <a:buFont typeface="Tahoma"/>
              <a:buChar char="•"/>
            </a:pPr>
            <a:r>
              <a:rPr b="1" i="0" lang="ca-ES" sz="2400" u="none" cap="none" strike="noStrike">
                <a:solidFill>
                  <a:srgbClr val="000000"/>
                </a:solidFill>
                <a:latin typeface="Calibri"/>
                <a:ea typeface="Calibri"/>
                <a:cs typeface="Calibri"/>
                <a:sym typeface="Calibri"/>
              </a:rPr>
              <a:t>Compra esporàdica </a:t>
            </a:r>
            <a:r>
              <a:rPr b="0" i="0" lang="ca-ES" sz="2400" u="none" cap="none" strike="noStrike">
                <a:solidFill>
                  <a:srgbClr val="000000"/>
                </a:solidFill>
                <a:latin typeface="Calibri"/>
                <a:ea typeface="Calibri"/>
                <a:cs typeface="Calibri"/>
                <a:sym typeface="Calibri"/>
              </a:rPr>
              <a:t>béns que es adquireixen en certes ocasions,</a:t>
            </a:r>
            <a:r>
              <a:rPr b="1" i="0" lang="ca-ES" sz="2400" u="none" cap="none" strike="noStrike">
                <a:solidFill>
                  <a:srgbClr val="000000"/>
                </a:solidFill>
                <a:latin typeface="Calibri"/>
                <a:ea typeface="Calibri"/>
                <a:cs typeface="Calibri"/>
                <a:sym typeface="Calibri"/>
              </a:rPr>
              <a:t> </a:t>
            </a:r>
            <a:r>
              <a:rPr b="0" i="0" lang="ca-ES" sz="2400" u="none" cap="none" strike="noStrike">
                <a:solidFill>
                  <a:srgbClr val="000000"/>
                </a:solidFill>
                <a:latin typeface="Calibri"/>
                <a:ea typeface="Calibri"/>
                <a:cs typeface="Calibri"/>
                <a:sym typeface="Calibri"/>
              </a:rPr>
              <a:t>com podrien ser els electrodomèstics.</a:t>
            </a:r>
            <a:endParaRPr b="1" i="0" sz="2400" u="none" cap="none" strike="noStrike">
              <a:solidFill>
                <a:srgbClr val="000000"/>
              </a:solidFill>
              <a:latin typeface="Calibri"/>
              <a:ea typeface="Calibri"/>
              <a:cs typeface="Calibri"/>
              <a:sym typeface="Calibri"/>
            </a:endParaRPr>
          </a:p>
          <a:p>
            <a:pPr indent="0" lvl="0" marL="0" marR="0" rtl="0" algn="just">
              <a:lnSpc>
                <a:spcPct val="100000"/>
              </a:lnSpc>
              <a:spcBef>
                <a:spcPts val="28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280"/>
              </a:spcBef>
              <a:spcAft>
                <a:spcPts val="0"/>
              </a:spcAft>
              <a:buClr>
                <a:srgbClr val="000000"/>
              </a:buClr>
              <a:buSzPts val="1400"/>
              <a:buFont typeface="Tahoma"/>
              <a:buChar char="•"/>
            </a:pPr>
            <a:r>
              <a:rPr b="1" i="0" lang="ca-ES" sz="2400" u="none" cap="none" strike="noStrike">
                <a:solidFill>
                  <a:srgbClr val="000000"/>
                </a:solidFill>
                <a:latin typeface="Calibri"/>
                <a:ea typeface="Calibri"/>
                <a:cs typeface="Calibri"/>
                <a:sym typeface="Calibri"/>
              </a:rPr>
              <a:t>Compra única o d’especialitat</a:t>
            </a:r>
            <a:r>
              <a:rPr b="0" i="0" lang="ca-ES" sz="2400" u="none" cap="none" strike="noStrike">
                <a:solidFill>
                  <a:srgbClr val="000000"/>
                </a:solidFill>
                <a:latin typeface="Calibri"/>
                <a:ea typeface="Calibri"/>
                <a:cs typeface="Calibri"/>
                <a:sym typeface="Calibri"/>
              </a:rPr>
              <a:t> es tracta d’una compra molt avaluada,</a:t>
            </a:r>
            <a:r>
              <a:rPr b="1" i="0" lang="ca-ES" sz="2400" u="none" cap="none" strike="noStrike">
                <a:solidFill>
                  <a:srgbClr val="000000"/>
                </a:solidFill>
                <a:latin typeface="Calibri"/>
                <a:ea typeface="Calibri"/>
                <a:cs typeface="Calibri"/>
                <a:sym typeface="Calibri"/>
              </a:rPr>
              <a:t> </a:t>
            </a:r>
            <a:r>
              <a:rPr b="0" i="0" lang="ca-ES" sz="2400" u="none" cap="none" strike="noStrike">
                <a:solidFill>
                  <a:srgbClr val="000000"/>
                </a:solidFill>
                <a:latin typeface="Calibri"/>
                <a:ea typeface="Calibri"/>
                <a:cs typeface="Calibri"/>
                <a:sym typeface="Calibri"/>
              </a:rPr>
              <a:t>com pot ser la compra d’una casa o un cotxe.</a:t>
            </a:r>
            <a:endParaRPr b="1" i="0" sz="2400" u="none" cap="none" strike="noStrike">
              <a:solidFill>
                <a:srgbClr val="000000"/>
              </a:solidFill>
              <a:latin typeface="Calibri"/>
              <a:ea typeface="Calibri"/>
              <a:cs typeface="Calibri"/>
              <a:sym typeface="Calibri"/>
            </a:endParaRPr>
          </a:p>
          <a:p>
            <a:pPr indent="-254000" lvl="0" marL="342900" marR="0" rtl="0" algn="l">
              <a:lnSpc>
                <a:spcPct val="100000"/>
              </a:lnSpc>
              <a:spcBef>
                <a:spcPts val="28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pic>
        <p:nvPicPr>
          <p:cNvPr descr="plano-casa-ecologica-1.jpg" id="205" name="Google Shape;205;g75c14292db_0_28"/>
          <p:cNvPicPr preferRelativeResize="0"/>
          <p:nvPr/>
        </p:nvPicPr>
        <p:blipFill rotWithShape="1">
          <a:blip r:embed="rId3">
            <a:alphaModFix/>
          </a:blip>
          <a:srcRect b="0" l="0" r="0" t="0"/>
          <a:stretch/>
        </p:blipFill>
        <p:spPr>
          <a:xfrm>
            <a:off x="9339303" y="4617495"/>
            <a:ext cx="1284287" cy="1255712"/>
          </a:xfrm>
          <a:prstGeom prst="rect">
            <a:avLst/>
          </a:prstGeom>
          <a:noFill/>
          <a:ln>
            <a:noFill/>
          </a:ln>
        </p:spPr>
      </p:pic>
      <p:pic>
        <p:nvPicPr>
          <p:cNvPr descr="lays.jpg" id="206" name="Google Shape;206;g75c14292db_0_28"/>
          <p:cNvPicPr preferRelativeResize="0"/>
          <p:nvPr/>
        </p:nvPicPr>
        <p:blipFill rotWithShape="1">
          <a:blip r:embed="rId4">
            <a:alphaModFix/>
          </a:blip>
          <a:srcRect b="0" l="0" r="0" t="0"/>
          <a:stretch/>
        </p:blipFill>
        <p:spPr>
          <a:xfrm>
            <a:off x="9322635" y="1612649"/>
            <a:ext cx="1214437" cy="1214437"/>
          </a:xfrm>
          <a:prstGeom prst="rect">
            <a:avLst/>
          </a:prstGeom>
          <a:noFill/>
          <a:ln>
            <a:noFill/>
          </a:ln>
        </p:spPr>
      </p:pic>
      <p:pic>
        <p:nvPicPr>
          <p:cNvPr descr="electrodomesticos.jpg" id="207" name="Google Shape;207;g75c14292db_0_28"/>
          <p:cNvPicPr preferRelativeResize="0"/>
          <p:nvPr/>
        </p:nvPicPr>
        <p:blipFill rotWithShape="1">
          <a:blip r:embed="rId5">
            <a:alphaModFix/>
          </a:blip>
          <a:srcRect b="0" l="0" r="0" t="0"/>
          <a:stretch/>
        </p:blipFill>
        <p:spPr>
          <a:xfrm>
            <a:off x="9339303" y="3052595"/>
            <a:ext cx="1181100" cy="118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75c14292db_0_39"/>
          <p:cNvSpPr txBox="1"/>
          <p:nvPr/>
        </p:nvSpPr>
        <p:spPr>
          <a:xfrm>
            <a:off x="468311" y="487362"/>
            <a:ext cx="10825331"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ca-ES" sz="4000" u="none" cap="none" strike="noStrike">
                <a:solidFill>
                  <a:schemeClr val="dk1"/>
                </a:solidFill>
                <a:latin typeface="Calibri"/>
                <a:ea typeface="Calibri"/>
                <a:cs typeface="Calibri"/>
                <a:sym typeface="Calibri"/>
              </a:rPr>
              <a:t>2.1.2.UN PRODUCTE UN CONJUNT D’ATRIBUTS</a:t>
            </a:r>
            <a:endParaRPr b="1" i="0" sz="4000" u="none" cap="none" strike="noStrike">
              <a:solidFill>
                <a:schemeClr val="dk1"/>
              </a:solidFill>
              <a:latin typeface="Calibri"/>
              <a:ea typeface="Calibri"/>
              <a:cs typeface="Calibri"/>
              <a:sym typeface="Calibri"/>
            </a:endParaRPr>
          </a:p>
        </p:txBody>
      </p:sp>
      <p:sp>
        <p:nvSpPr>
          <p:cNvPr id="214" name="Google Shape;214;g75c14292db_0_39"/>
          <p:cNvSpPr txBox="1"/>
          <p:nvPr/>
        </p:nvSpPr>
        <p:spPr>
          <a:xfrm>
            <a:off x="827086" y="1428750"/>
            <a:ext cx="6337259" cy="4941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ca-ES" sz="2400" u="none" cap="none" strike="noStrike">
                <a:solidFill>
                  <a:srgbClr val="000000"/>
                </a:solidFill>
                <a:latin typeface="Calibri"/>
                <a:ea typeface="Calibri"/>
                <a:cs typeface="Calibri"/>
                <a:sym typeface="Calibri"/>
              </a:rPr>
              <a:t>Físics:</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1400"/>
              <a:buFont typeface="Tahoma"/>
              <a:buChar char="•"/>
            </a:pPr>
            <a:r>
              <a:rPr b="0" i="0" lang="ca-ES" sz="2400" u="none" cap="none" strike="noStrike">
                <a:solidFill>
                  <a:srgbClr val="000000"/>
                </a:solidFill>
                <a:latin typeface="Calibri"/>
                <a:ea typeface="Calibri"/>
                <a:cs typeface="Calibri"/>
                <a:sym typeface="Calibri"/>
              </a:rPr>
              <a:t>Forma</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1400"/>
              <a:buFont typeface="Tahoma"/>
              <a:buChar char="•"/>
            </a:pPr>
            <a:r>
              <a:rPr b="0" i="0" lang="ca-ES" sz="2400" u="none" cap="none" strike="noStrike">
                <a:solidFill>
                  <a:srgbClr val="000000"/>
                </a:solidFill>
                <a:latin typeface="Calibri"/>
                <a:ea typeface="Calibri"/>
                <a:cs typeface="Calibri"/>
                <a:sym typeface="Calibri"/>
              </a:rPr>
              <a:t>Composició</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1400"/>
              <a:buFont typeface="Tahoma"/>
              <a:buChar char="•"/>
            </a:pPr>
            <a:r>
              <a:rPr b="0" i="0" lang="ca-ES" sz="2400" u="none" cap="none" strike="noStrike">
                <a:solidFill>
                  <a:srgbClr val="000000"/>
                </a:solidFill>
                <a:latin typeface="Calibri"/>
                <a:ea typeface="Calibri"/>
                <a:cs typeface="Calibri"/>
                <a:sym typeface="Calibri"/>
              </a:rPr>
              <a:t>Grandària </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1400"/>
              <a:buFont typeface="Tahoma"/>
              <a:buChar char="•"/>
            </a:pPr>
            <a:r>
              <a:rPr b="0" i="0" lang="ca-ES" sz="2400" u="none" cap="none" strike="noStrike">
                <a:solidFill>
                  <a:srgbClr val="000000"/>
                </a:solidFill>
                <a:latin typeface="Calibri"/>
                <a:ea typeface="Calibri"/>
                <a:cs typeface="Calibri"/>
                <a:sym typeface="Calibri"/>
              </a:rPr>
              <a:t>Etc.</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2400"/>
              <a:buFont typeface="Arial"/>
              <a:buNone/>
            </a:pPr>
            <a:r>
              <a:rPr b="1" i="0" lang="ca-ES" sz="2400" u="none" cap="none" strike="noStrike">
                <a:solidFill>
                  <a:srgbClr val="000000"/>
                </a:solidFill>
                <a:latin typeface="Calibri"/>
                <a:ea typeface="Calibri"/>
                <a:cs typeface="Calibri"/>
                <a:sym typeface="Calibri"/>
              </a:rPr>
              <a:t>Funcionals:</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1400"/>
              <a:buFont typeface="Tahoma"/>
              <a:buChar char="•"/>
            </a:pPr>
            <a:r>
              <a:rPr b="0" i="0" lang="ca-ES" sz="2400" u="none" cap="none" strike="noStrike">
                <a:solidFill>
                  <a:srgbClr val="000000"/>
                </a:solidFill>
                <a:latin typeface="Calibri"/>
                <a:ea typeface="Calibri"/>
                <a:cs typeface="Calibri"/>
                <a:sym typeface="Calibri"/>
              </a:rPr>
              <a:t>Vinculats a l’ús que se'ls doni, a la funció que compleixi.</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2400"/>
              <a:buFont typeface="Arial"/>
              <a:buNone/>
            </a:pPr>
            <a:r>
              <a:rPr b="1" i="0" lang="ca-ES" sz="2400" u="none" cap="none" strike="noStrike">
                <a:solidFill>
                  <a:srgbClr val="000000"/>
                </a:solidFill>
                <a:latin typeface="Calibri"/>
                <a:ea typeface="Calibri"/>
                <a:cs typeface="Calibri"/>
                <a:sym typeface="Calibri"/>
              </a:rPr>
              <a:t>Psicològics:</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280"/>
              </a:spcBef>
              <a:spcAft>
                <a:spcPts val="0"/>
              </a:spcAft>
              <a:buClr>
                <a:srgbClr val="000000"/>
              </a:buClr>
              <a:buSzPts val="1400"/>
              <a:buFont typeface="Tahoma"/>
              <a:buChar char="•"/>
            </a:pPr>
            <a:r>
              <a:rPr b="0" i="0" lang="ca-ES" sz="2400" u="none" cap="none" strike="noStrike">
                <a:solidFill>
                  <a:srgbClr val="000000"/>
                </a:solidFill>
                <a:latin typeface="Calibri"/>
                <a:ea typeface="Calibri"/>
                <a:cs typeface="Calibri"/>
                <a:sym typeface="Calibri"/>
              </a:rPr>
              <a:t>Vinculats a la valoració del client.</a:t>
            </a:r>
            <a:endParaRPr b="1" i="0" sz="2400" u="none" cap="none" strike="noStrike">
              <a:solidFill>
                <a:srgbClr val="000000"/>
              </a:solidFill>
              <a:latin typeface="Calibri"/>
              <a:ea typeface="Calibri"/>
              <a:cs typeface="Calibri"/>
              <a:sym typeface="Calibri"/>
            </a:endParaRPr>
          </a:p>
        </p:txBody>
      </p:sp>
      <p:grpSp>
        <p:nvGrpSpPr>
          <p:cNvPr id="215" name="Google Shape;215;g75c14292db_0_39"/>
          <p:cNvGrpSpPr/>
          <p:nvPr/>
        </p:nvGrpSpPr>
        <p:grpSpPr>
          <a:xfrm>
            <a:off x="7451678" y="2207042"/>
            <a:ext cx="3581325" cy="3836987"/>
            <a:chOff x="3268" y="1343"/>
            <a:chExt cx="2256" cy="2417"/>
          </a:xfrm>
        </p:grpSpPr>
        <p:pic>
          <p:nvPicPr>
            <p:cNvPr descr="pisapapeles pez.jpg" id="216" name="Google Shape;216;g75c14292db_0_39"/>
            <p:cNvPicPr preferRelativeResize="0"/>
            <p:nvPr/>
          </p:nvPicPr>
          <p:blipFill rotWithShape="1">
            <a:blip r:embed="rId3">
              <a:alphaModFix/>
            </a:blip>
            <a:srcRect b="15934" l="0" r="0" t="17531"/>
            <a:stretch/>
          </p:blipFill>
          <p:spPr>
            <a:xfrm>
              <a:off x="3268" y="1343"/>
              <a:ext cx="1245" cy="998"/>
            </a:xfrm>
            <a:prstGeom prst="rect">
              <a:avLst/>
            </a:prstGeom>
            <a:noFill/>
            <a:ln>
              <a:noFill/>
            </a:ln>
          </p:spPr>
        </p:pic>
        <p:pic>
          <p:nvPicPr>
            <p:cNvPr descr="pisa papeles 1.jpg" id="217" name="Google Shape;217;g75c14292db_0_39"/>
            <p:cNvPicPr preferRelativeResize="0"/>
            <p:nvPr/>
          </p:nvPicPr>
          <p:blipFill rotWithShape="1">
            <a:blip r:embed="rId4">
              <a:alphaModFix/>
            </a:blip>
            <a:srcRect b="0" l="0" r="0" t="0"/>
            <a:stretch/>
          </p:blipFill>
          <p:spPr>
            <a:xfrm>
              <a:off x="4590" y="2520"/>
              <a:ext cx="934" cy="1170"/>
            </a:xfrm>
            <a:prstGeom prst="rect">
              <a:avLst/>
            </a:prstGeom>
            <a:noFill/>
            <a:ln>
              <a:noFill/>
            </a:ln>
          </p:spPr>
        </p:pic>
        <p:pic>
          <p:nvPicPr>
            <p:cNvPr descr="pisapapeles-bola-del-mundo.jpg" id="218" name="Google Shape;218;g75c14292db_0_39"/>
            <p:cNvPicPr preferRelativeResize="0"/>
            <p:nvPr/>
          </p:nvPicPr>
          <p:blipFill rotWithShape="1">
            <a:blip r:embed="rId5">
              <a:alphaModFix/>
            </a:blip>
            <a:srcRect b="0" l="0" r="0" t="0"/>
            <a:stretch/>
          </p:blipFill>
          <p:spPr>
            <a:xfrm>
              <a:off x="4694" y="1389"/>
              <a:ext cx="810" cy="792"/>
            </a:xfrm>
            <a:prstGeom prst="rect">
              <a:avLst/>
            </a:prstGeom>
            <a:noFill/>
            <a:ln>
              <a:noFill/>
            </a:ln>
          </p:spPr>
        </p:pic>
        <p:pic>
          <p:nvPicPr>
            <p:cNvPr descr="pisapapeles piramide.jpg" id="219" name="Google Shape;219;g75c14292db_0_39"/>
            <p:cNvPicPr preferRelativeResize="0"/>
            <p:nvPr/>
          </p:nvPicPr>
          <p:blipFill rotWithShape="1">
            <a:blip r:embed="rId6">
              <a:alphaModFix/>
            </a:blip>
            <a:srcRect b="0" l="0" r="0" t="0"/>
            <a:stretch/>
          </p:blipFill>
          <p:spPr>
            <a:xfrm>
              <a:off x="3285" y="2565"/>
              <a:ext cx="1195" cy="1195"/>
            </a:xfrm>
            <a:prstGeom prst="rect">
              <a:avLst/>
            </a:prstGeom>
            <a:noFill/>
            <a:ln>
              <a:noFill/>
            </a:ln>
          </p:spPr>
        </p:pic>
      </p:grpSp>
      <p:sp>
        <p:nvSpPr>
          <p:cNvPr id="220" name="Google Shape;220;g75c14292db_0_39"/>
          <p:cNvSpPr txBox="1"/>
          <p:nvPr/>
        </p:nvSpPr>
        <p:spPr>
          <a:xfrm>
            <a:off x="7451678" y="1454302"/>
            <a:ext cx="3351300" cy="428700"/>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ca-ES" sz="2400" u="none" cap="none" strike="noStrike">
                <a:solidFill>
                  <a:srgbClr val="000000"/>
                </a:solidFill>
                <a:latin typeface="Calibri"/>
                <a:ea typeface="Calibri"/>
                <a:cs typeface="Calibri"/>
                <a:sym typeface="Calibri"/>
              </a:rPr>
              <a:t>Petjapapers:</a:t>
            </a:r>
            <a:endParaRPr b="1"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9"/>
          <p:cNvSpPr txBox="1"/>
          <p:nvPr>
            <p:ph idx="1" type="body"/>
          </p:nvPr>
        </p:nvSpPr>
        <p:spPr>
          <a:xfrm>
            <a:off x="838200" y="0"/>
            <a:ext cx="10515600" cy="6176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None/>
            </a:pPr>
            <a:r>
              <a:rPr b="1" lang="ca-ES" sz="4000"/>
              <a:t>2.1.3. REPRESENTACIÓ GRÀFICA DEL CICLE DE VIDA D’UN PRODUCTE</a:t>
            </a:r>
            <a:endParaRPr sz="4000"/>
          </a:p>
          <a:p>
            <a:pPr indent="0" lvl="0" marL="0" rtl="0" algn="l">
              <a:lnSpc>
                <a:spcPct val="90000"/>
              </a:lnSpc>
              <a:spcBef>
                <a:spcPts val="1000"/>
              </a:spcBef>
              <a:spcAft>
                <a:spcPts val="0"/>
              </a:spcAft>
              <a:buClr>
                <a:schemeClr val="dk1"/>
              </a:buClr>
              <a:buSzPts val="2800"/>
              <a:buNone/>
            </a:pPr>
            <a:r>
              <a:t/>
            </a:r>
            <a:endParaRPr/>
          </a:p>
        </p:txBody>
      </p:sp>
      <p:pic>
        <p:nvPicPr>
          <p:cNvPr id="226" name="Google Shape;226;p9"/>
          <p:cNvPicPr preferRelativeResize="0"/>
          <p:nvPr/>
        </p:nvPicPr>
        <p:blipFill rotWithShape="1">
          <a:blip r:embed="rId3">
            <a:alphaModFix/>
          </a:blip>
          <a:srcRect b="0" l="0" r="0" t="0"/>
          <a:stretch/>
        </p:blipFill>
        <p:spPr>
          <a:xfrm>
            <a:off x="2379790" y="1450761"/>
            <a:ext cx="6464173" cy="51821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8"/>
          <p:cNvSpPr txBox="1"/>
          <p:nvPr>
            <p:ph idx="1" type="body"/>
          </p:nvPr>
        </p:nvSpPr>
        <p:spPr>
          <a:xfrm>
            <a:off x="838200" y="360608"/>
            <a:ext cx="10515600" cy="5816355"/>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800"/>
              <a:buNone/>
            </a:pPr>
            <a:r>
              <a:rPr b="1" lang="ca-ES"/>
              <a:t>CICLE DE VIDA DEL PRODUCTE</a:t>
            </a:r>
            <a:endParaRPr/>
          </a:p>
          <a:p>
            <a:pPr indent="-228600" lvl="0" marL="228600" rtl="0" algn="just">
              <a:lnSpc>
                <a:spcPct val="70000"/>
              </a:lnSpc>
              <a:spcBef>
                <a:spcPts val="2800"/>
              </a:spcBef>
              <a:spcAft>
                <a:spcPts val="0"/>
              </a:spcAft>
              <a:buClr>
                <a:schemeClr val="dk1"/>
              </a:buClr>
              <a:buSzPts val="2800"/>
              <a:buChar char="•"/>
            </a:pPr>
            <a:r>
              <a:rPr b="1" lang="ca-ES"/>
              <a:t>Fase d’Introducció</a:t>
            </a:r>
            <a:r>
              <a:rPr lang="ca-ES"/>
              <a:t>: Període de llançament del producte. Creixement lent de les vendes per desconeixement del producte. Requereix un gran esforç comercial.</a:t>
            </a:r>
            <a:endParaRPr/>
          </a:p>
          <a:p>
            <a:pPr indent="-228600" lvl="0" marL="228600" rtl="0" algn="just">
              <a:lnSpc>
                <a:spcPct val="70000"/>
              </a:lnSpc>
              <a:spcBef>
                <a:spcPts val="2800"/>
              </a:spcBef>
              <a:spcAft>
                <a:spcPts val="0"/>
              </a:spcAft>
              <a:buClr>
                <a:schemeClr val="dk1"/>
              </a:buClr>
              <a:buSzPts val="2800"/>
              <a:buChar char="•"/>
            </a:pPr>
            <a:r>
              <a:rPr b="1" lang="ca-ES"/>
              <a:t>Fase de Creixement: </a:t>
            </a:r>
            <a:r>
              <a:rPr lang="ca-ES"/>
              <a:t>les vendes comencen a augmentar, ja que cada cop és més conegut i ja no requereix tant esforç de promoció i publicitat. Augment de vendes ràpid i increment de beneficis.</a:t>
            </a:r>
            <a:endParaRPr b="1"/>
          </a:p>
          <a:p>
            <a:pPr indent="-228600" lvl="0" marL="228600" rtl="0" algn="just">
              <a:lnSpc>
                <a:spcPct val="70000"/>
              </a:lnSpc>
              <a:spcBef>
                <a:spcPts val="2800"/>
              </a:spcBef>
              <a:spcAft>
                <a:spcPts val="0"/>
              </a:spcAft>
              <a:buClr>
                <a:schemeClr val="dk1"/>
              </a:buClr>
              <a:buSzPts val="2800"/>
              <a:buChar char="•"/>
            </a:pPr>
            <a:r>
              <a:rPr b="1" lang="ca-ES"/>
              <a:t>Fase de Maduresa: </a:t>
            </a:r>
            <a:r>
              <a:rPr lang="ca-ES"/>
              <a:t>les vendes són altes i beneficis estables. Hi ha molta competència entre empreses. Hi ha esforç comercial amb intenció recordatòria o per ampliar els usos del producte. Els consumidors són molt sensibles al preu.</a:t>
            </a:r>
            <a:endParaRPr b="1"/>
          </a:p>
          <a:p>
            <a:pPr indent="-228600" lvl="0" marL="228600" rtl="0" algn="just">
              <a:lnSpc>
                <a:spcPct val="70000"/>
              </a:lnSpc>
              <a:spcBef>
                <a:spcPts val="2800"/>
              </a:spcBef>
              <a:spcAft>
                <a:spcPts val="0"/>
              </a:spcAft>
              <a:buClr>
                <a:schemeClr val="dk1"/>
              </a:buClr>
              <a:buSzPts val="2800"/>
              <a:buChar char="•"/>
            </a:pPr>
            <a:r>
              <a:rPr b="1" lang="ca-ES"/>
              <a:t>Fase de Declivi</a:t>
            </a:r>
            <a:r>
              <a:rPr lang="ca-ES"/>
              <a:t>: disminució de les vendes. La estratègia serà atendre segments més bons o retirar paulatinament el producte del mercat.</a:t>
            </a:r>
            <a:endParaRPr/>
          </a:p>
          <a:p>
            <a:pPr indent="0" lvl="0" marL="0" rtl="0" algn="l">
              <a:lnSpc>
                <a:spcPct val="80000"/>
              </a:lnSpc>
              <a:spcBef>
                <a:spcPts val="1000"/>
              </a:spcBef>
              <a:spcAft>
                <a:spcPts val="0"/>
              </a:spcAft>
              <a:buClr>
                <a:schemeClr val="dk1"/>
              </a:buClr>
              <a:buSzPts val="2800"/>
              <a:buNone/>
            </a:pPr>
            <a:r>
              <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2.1.4. NIVELL DE PRODUCTE</a:t>
            </a:r>
            <a:endParaRPr/>
          </a:p>
        </p:txBody>
      </p:sp>
      <p:sp>
        <p:nvSpPr>
          <p:cNvPr id="237" name="Google Shape;237;p51"/>
          <p:cNvSpPr txBox="1"/>
          <p:nvPr>
            <p:ph idx="1" type="body"/>
          </p:nvPr>
        </p:nvSpPr>
        <p:spPr>
          <a:xfrm>
            <a:off x="838200" y="1953962"/>
            <a:ext cx="10515600" cy="4351338"/>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rPr lang="ca-ES"/>
              <a:t> </a:t>
            </a:r>
            <a:endParaRPr/>
          </a:p>
        </p:txBody>
      </p:sp>
      <p:pic>
        <p:nvPicPr>
          <p:cNvPr id="238" name="Google Shape;238;p51"/>
          <p:cNvPicPr preferRelativeResize="0"/>
          <p:nvPr/>
        </p:nvPicPr>
        <p:blipFill rotWithShape="1">
          <a:blip r:embed="rId3">
            <a:alphaModFix/>
          </a:blip>
          <a:srcRect b="9921" l="13421" r="15787" t="17762"/>
          <a:stretch/>
        </p:blipFill>
        <p:spPr>
          <a:xfrm>
            <a:off x="1122947" y="1356284"/>
            <a:ext cx="9144000" cy="52518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ca-ES"/>
              <a:t>NFS de la UF</a:t>
            </a:r>
            <a:endParaRPr b="1"/>
          </a:p>
        </p:txBody>
      </p:sp>
      <p:sp>
        <p:nvSpPr>
          <p:cNvPr id="97" name="Google Shape;9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ca-ES"/>
              <a:t>NF 1: La innovació en la idea de negoci. Iniciativa emprenedora</a:t>
            </a:r>
            <a:endParaRPr/>
          </a:p>
          <a:p>
            <a:pPr indent="-228600" lvl="0" marL="228600" rtl="0" algn="l">
              <a:lnSpc>
                <a:spcPct val="90000"/>
              </a:lnSpc>
              <a:spcBef>
                <a:spcPts val="1000"/>
              </a:spcBef>
              <a:spcAft>
                <a:spcPts val="0"/>
              </a:spcAft>
              <a:buClr>
                <a:schemeClr val="dk1"/>
              </a:buClr>
              <a:buSzPts val="2800"/>
              <a:buChar char="•"/>
            </a:pPr>
            <a:r>
              <a:rPr lang="ca-ES"/>
              <a:t>NF 2: L’empresa i el seu entorn</a:t>
            </a:r>
            <a:endParaRPr/>
          </a:p>
          <a:p>
            <a:pPr indent="-228600" lvl="0" marL="228600" rtl="0" algn="l">
              <a:lnSpc>
                <a:spcPct val="90000"/>
              </a:lnSpc>
              <a:spcBef>
                <a:spcPts val="1000"/>
              </a:spcBef>
              <a:spcAft>
                <a:spcPts val="0"/>
              </a:spcAft>
              <a:buClr>
                <a:schemeClr val="dk1"/>
              </a:buClr>
              <a:buSzPts val="2800"/>
              <a:buChar char="•"/>
            </a:pPr>
            <a:r>
              <a:rPr lang="ca-ES"/>
              <a:t>NF 3: El pla d’empresa (el pla de màrketing)</a:t>
            </a:r>
            <a:endParaRPr/>
          </a:p>
          <a:p>
            <a:pPr indent="-228600" lvl="0" marL="228600" rtl="0" algn="l">
              <a:lnSpc>
                <a:spcPct val="90000"/>
              </a:lnSpc>
              <a:spcBef>
                <a:spcPts val="1000"/>
              </a:spcBef>
              <a:spcAft>
                <a:spcPts val="0"/>
              </a:spcAft>
              <a:buClr>
                <a:schemeClr val="dk1"/>
              </a:buClr>
              <a:buSzPts val="2800"/>
              <a:buChar char="•"/>
            </a:pPr>
            <a:r>
              <a:rPr lang="ca-ES"/>
              <a:t>NF 4: Formes jurídiques i constitució de l’empresa</a:t>
            </a:r>
            <a:endParaRPr/>
          </a:p>
          <a:p>
            <a:pPr indent="-228600" lvl="0" marL="228600" rtl="0" algn="l">
              <a:lnSpc>
                <a:spcPct val="90000"/>
              </a:lnSpc>
              <a:spcBef>
                <a:spcPts val="1000"/>
              </a:spcBef>
              <a:spcAft>
                <a:spcPts val="0"/>
              </a:spcAft>
              <a:buClr>
                <a:schemeClr val="dk1"/>
              </a:buClr>
              <a:buSzPts val="2800"/>
              <a:buChar char="•"/>
            </a:pPr>
            <a:r>
              <a:rPr lang="ca-ES"/>
              <a:t>NF 5: Comptabilitat i finances</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2"/>
          <p:cNvSpPr txBox="1"/>
          <p:nvPr>
            <p:ph idx="1" type="body"/>
          </p:nvPr>
        </p:nvSpPr>
        <p:spPr>
          <a:xfrm>
            <a:off x="838200" y="695459"/>
            <a:ext cx="10515600" cy="5481504"/>
          </a:xfrm>
          <a:prstGeom prst="rect">
            <a:avLst/>
          </a:prstGeom>
          <a:noFill/>
          <a:ln>
            <a:noFill/>
          </a:ln>
        </p:spPr>
        <p:txBody>
          <a:bodyPr anchorCtr="0" anchor="t" bIns="45700" lIns="91425" spcFirstLastPara="1" rIns="91425" wrap="square" tIns="45700">
            <a:noAutofit/>
          </a:bodyPr>
          <a:lstStyle/>
          <a:p>
            <a:pPr indent="-228600" lvl="1" marL="685800" rtl="0" algn="l">
              <a:lnSpc>
                <a:spcPct val="80000"/>
              </a:lnSpc>
              <a:spcBef>
                <a:spcPts val="500"/>
              </a:spcBef>
              <a:spcAft>
                <a:spcPts val="0"/>
              </a:spcAft>
              <a:buClr>
                <a:schemeClr val="dk1"/>
              </a:buClr>
              <a:buSzPts val="2400"/>
              <a:buChar char="•"/>
            </a:pPr>
            <a:r>
              <a:rPr b="1" lang="ca-ES"/>
              <a:t> </a:t>
            </a:r>
            <a:r>
              <a:rPr b="1" lang="ca-ES" u="sng"/>
              <a:t>Producte bàsic o nivell bàsic del producte</a:t>
            </a:r>
            <a:r>
              <a:rPr b="1" lang="ca-ES"/>
              <a:t>: </a:t>
            </a:r>
            <a:r>
              <a:rPr lang="ca-ES" sz="2400"/>
              <a:t>És l’essència del producte, la necessitat que es pretén satisfer </a:t>
            </a:r>
            <a:r>
              <a:rPr b="1" lang="ca-ES" sz="2400"/>
              <a:t>(ex: un cotxe que satisfà la necessitat de desplaçar-te d’un lloc a l’altre)</a:t>
            </a:r>
            <a:endParaRPr sz="2400"/>
          </a:p>
          <a:p>
            <a:pPr indent="0" lvl="2" marL="914400" rtl="0" algn="l">
              <a:lnSpc>
                <a:spcPct val="80000"/>
              </a:lnSpc>
              <a:spcBef>
                <a:spcPts val="500"/>
              </a:spcBef>
              <a:spcAft>
                <a:spcPts val="0"/>
              </a:spcAft>
              <a:buClr>
                <a:schemeClr val="dk1"/>
              </a:buClr>
              <a:buSzPts val="2000"/>
              <a:buNone/>
            </a:pPr>
            <a:r>
              <a:t/>
            </a:r>
            <a:endParaRPr b="1" sz="2400"/>
          </a:p>
          <a:p>
            <a:pPr indent="-228600" lvl="1" marL="685800" rtl="0" algn="l">
              <a:lnSpc>
                <a:spcPct val="80000"/>
              </a:lnSpc>
              <a:spcBef>
                <a:spcPts val="500"/>
              </a:spcBef>
              <a:spcAft>
                <a:spcPts val="0"/>
              </a:spcAft>
              <a:buClr>
                <a:schemeClr val="dk1"/>
              </a:buClr>
              <a:buSzPts val="2400"/>
              <a:buChar char="•"/>
            </a:pPr>
            <a:r>
              <a:rPr b="1" lang="ca-ES" u="sng"/>
              <a:t>Producte formal o nivell formal del producte</a:t>
            </a:r>
            <a:r>
              <a:rPr b="1" lang="ca-ES"/>
              <a:t>:</a:t>
            </a:r>
            <a:endParaRPr/>
          </a:p>
          <a:p>
            <a:pPr indent="0" lvl="2" marL="914400" rtl="0" algn="l">
              <a:lnSpc>
                <a:spcPct val="80000"/>
              </a:lnSpc>
              <a:spcBef>
                <a:spcPts val="500"/>
              </a:spcBef>
              <a:spcAft>
                <a:spcPts val="0"/>
              </a:spcAft>
              <a:buClr>
                <a:schemeClr val="dk1"/>
              </a:buClr>
              <a:buSzPts val="2000"/>
              <a:buNone/>
            </a:pPr>
            <a:r>
              <a:rPr lang="ca-ES" sz="2400"/>
              <a:t>És el producte bàsic augmentat amb uns beneficis accessoris: té unes característiques determinades en les que el consumidor es fixarà a l’hora de prendre la decisió de comprar-lo: qualitat, disseny, característiques tècniques, imatge de marca... </a:t>
            </a:r>
            <a:r>
              <a:rPr b="1" lang="ca-ES" sz="2400"/>
              <a:t>(ex: un cotxe que ens ofereix un equipament superior amb llantes especials, seients de pell, bluetooth, wi-fi,...)</a:t>
            </a:r>
            <a:endParaRPr sz="2400"/>
          </a:p>
          <a:p>
            <a:pPr indent="0" lvl="2" marL="914400" rtl="0" algn="l">
              <a:lnSpc>
                <a:spcPct val="80000"/>
              </a:lnSpc>
              <a:spcBef>
                <a:spcPts val="500"/>
              </a:spcBef>
              <a:spcAft>
                <a:spcPts val="0"/>
              </a:spcAft>
              <a:buClr>
                <a:schemeClr val="dk1"/>
              </a:buClr>
              <a:buSzPts val="2000"/>
              <a:buNone/>
            </a:pPr>
            <a:r>
              <a:t/>
            </a:r>
            <a:endParaRPr b="1" sz="2400"/>
          </a:p>
          <a:p>
            <a:pPr indent="-228600" lvl="1" marL="685800" rtl="0" algn="l">
              <a:lnSpc>
                <a:spcPct val="80000"/>
              </a:lnSpc>
              <a:spcBef>
                <a:spcPts val="500"/>
              </a:spcBef>
              <a:spcAft>
                <a:spcPts val="0"/>
              </a:spcAft>
              <a:buClr>
                <a:schemeClr val="dk1"/>
              </a:buClr>
              <a:buSzPts val="2400"/>
              <a:buChar char="•"/>
            </a:pPr>
            <a:r>
              <a:rPr b="1" lang="ca-ES" u="sng"/>
              <a:t>Producte ampliat o nivell ampliat del producte</a:t>
            </a:r>
            <a:endParaRPr u="sng"/>
          </a:p>
          <a:p>
            <a:pPr indent="0" lvl="2" marL="914400" rtl="0" algn="l">
              <a:lnSpc>
                <a:spcPct val="80000"/>
              </a:lnSpc>
              <a:spcBef>
                <a:spcPts val="500"/>
              </a:spcBef>
              <a:spcAft>
                <a:spcPts val="0"/>
              </a:spcAft>
              <a:buClr>
                <a:schemeClr val="dk1"/>
              </a:buClr>
              <a:buSzPts val="2000"/>
              <a:buNone/>
            </a:pPr>
            <a:r>
              <a:rPr lang="ca-ES" sz="2400"/>
              <a:t>És el producte formal al qual se li han afegit altres avantatges associades a la seva possessió, com per exemple, el servei post-venda, el finançament afegit, la imatge  de marca,...; </a:t>
            </a:r>
            <a:r>
              <a:rPr b="1" lang="ca-ES" sz="2400"/>
              <a:t>(ex: en el cas del cotxe, si comprem un Mercedes a més de tot l’anterior tenim un reconeixement social a través de la imatge de marca).</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75c14292db_0_53"/>
          <p:cNvSpPr txBox="1"/>
          <p:nvPr>
            <p:ph idx="1" type="body"/>
          </p:nvPr>
        </p:nvSpPr>
        <p:spPr>
          <a:xfrm>
            <a:off x="806116" y="750804"/>
            <a:ext cx="5033211"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ca-ES" sz="2400"/>
              <a:t>Els nivells d’un producte no són determinats pel producte en si mateix.</a:t>
            </a:r>
            <a:endParaRPr/>
          </a:p>
          <a:p>
            <a:pPr indent="0" lvl="0" marL="0" rtl="0" algn="l">
              <a:lnSpc>
                <a:spcPct val="90000"/>
              </a:lnSpc>
              <a:spcBef>
                <a:spcPts val="1000"/>
              </a:spcBef>
              <a:spcAft>
                <a:spcPts val="0"/>
              </a:spcAft>
              <a:buSzPts val="1800"/>
              <a:buNone/>
            </a:pPr>
            <a:r>
              <a:t/>
            </a:r>
            <a:endParaRPr sz="2400"/>
          </a:p>
          <a:p>
            <a:pPr indent="0" lvl="0" marL="0" rtl="0" algn="l">
              <a:lnSpc>
                <a:spcPct val="90000"/>
              </a:lnSpc>
              <a:spcBef>
                <a:spcPts val="1000"/>
              </a:spcBef>
              <a:spcAft>
                <a:spcPts val="0"/>
              </a:spcAft>
              <a:buSzPts val="1800"/>
              <a:buNone/>
            </a:pPr>
            <a:r>
              <a:rPr lang="ca-ES" sz="2400"/>
              <a:t>Un clar exemple d’això, és el que ha passat amb els cotxes.</a:t>
            </a:r>
            <a:endParaRPr/>
          </a:p>
          <a:p>
            <a:pPr indent="0" lvl="0" marL="0" rtl="0" algn="l">
              <a:lnSpc>
                <a:spcPct val="90000"/>
              </a:lnSpc>
              <a:spcBef>
                <a:spcPts val="1000"/>
              </a:spcBef>
              <a:spcAft>
                <a:spcPts val="0"/>
              </a:spcAft>
              <a:buSzPts val="1800"/>
              <a:buNone/>
            </a:pPr>
            <a:r>
              <a:t/>
            </a:r>
            <a:endParaRPr sz="2400"/>
          </a:p>
          <a:p>
            <a:pPr indent="0" lvl="0" marL="0" rtl="0" algn="l">
              <a:lnSpc>
                <a:spcPct val="90000"/>
              </a:lnSpc>
              <a:spcBef>
                <a:spcPts val="1000"/>
              </a:spcBef>
              <a:spcAft>
                <a:spcPts val="0"/>
              </a:spcAft>
              <a:buSzPts val="1800"/>
              <a:buNone/>
            </a:pPr>
            <a:r>
              <a:rPr lang="ca-ES" sz="2400"/>
              <a:t>Temps enrere, que un cotxe tinguès AA, Airbags o reproductor de CD era un distintiu de gama alta. </a:t>
            </a:r>
            <a:endParaRPr/>
          </a:p>
          <a:p>
            <a:pPr indent="0" lvl="0" marL="0" rtl="0" algn="l">
              <a:lnSpc>
                <a:spcPct val="90000"/>
              </a:lnSpc>
              <a:spcBef>
                <a:spcPts val="1000"/>
              </a:spcBef>
              <a:spcAft>
                <a:spcPts val="0"/>
              </a:spcAft>
              <a:buSzPts val="1800"/>
              <a:buNone/>
            </a:pPr>
            <a:r>
              <a:rPr lang="ca-ES" sz="2400"/>
              <a:t>Avui en dia, gairebé tots els cotxes porten AA, Airbags i reproductors de CD inclosos en les games mes baixes.</a:t>
            </a:r>
            <a:endParaRPr/>
          </a:p>
          <a:p>
            <a:pPr indent="0" lvl="0" marL="0" rtl="0" algn="l">
              <a:lnSpc>
                <a:spcPct val="90000"/>
              </a:lnSpc>
              <a:spcBef>
                <a:spcPts val="1000"/>
              </a:spcBef>
              <a:spcAft>
                <a:spcPts val="0"/>
              </a:spcAft>
              <a:buSzPts val="1800"/>
              <a:buNone/>
            </a:pPr>
            <a:r>
              <a:t/>
            </a:r>
            <a:endParaRPr sz="2400"/>
          </a:p>
        </p:txBody>
      </p:sp>
      <p:pic>
        <p:nvPicPr>
          <p:cNvPr descr="seat ibiza.jpg" id="250" name="Google Shape;250;g75c14292db_0_53"/>
          <p:cNvPicPr preferRelativeResize="0"/>
          <p:nvPr/>
        </p:nvPicPr>
        <p:blipFill rotWithShape="1">
          <a:blip r:embed="rId3">
            <a:alphaModFix/>
          </a:blip>
          <a:srcRect b="0" l="0" r="0" t="0"/>
          <a:stretch/>
        </p:blipFill>
        <p:spPr>
          <a:xfrm>
            <a:off x="6729130" y="530058"/>
            <a:ext cx="4344463" cy="2898942"/>
          </a:xfrm>
          <a:prstGeom prst="rect">
            <a:avLst/>
          </a:prstGeom>
          <a:noFill/>
          <a:ln>
            <a:noFill/>
          </a:ln>
        </p:spPr>
      </p:pic>
      <p:pic>
        <p:nvPicPr>
          <p:cNvPr descr="renault4-historia-5.jpg" id="251" name="Google Shape;251;g75c14292db_0_53"/>
          <p:cNvPicPr preferRelativeResize="0"/>
          <p:nvPr/>
        </p:nvPicPr>
        <p:blipFill rotWithShape="1">
          <a:blip r:embed="rId4">
            <a:alphaModFix/>
          </a:blip>
          <a:srcRect b="0" l="0" r="0" t="0"/>
          <a:stretch/>
        </p:blipFill>
        <p:spPr>
          <a:xfrm>
            <a:off x="7214934" y="3664831"/>
            <a:ext cx="3372853" cy="23609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4"/>
          <p:cNvSpPr txBox="1"/>
          <p:nvPr>
            <p:ph idx="1" type="body"/>
          </p:nvPr>
        </p:nvSpPr>
        <p:spPr>
          <a:xfrm>
            <a:off x="876836" y="372842"/>
            <a:ext cx="10515600" cy="5944353"/>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chemeClr val="dk1"/>
              </a:buClr>
              <a:buSzPts val="2800"/>
              <a:buNone/>
            </a:pPr>
            <a:r>
              <a:rPr b="1" lang="ca-ES" sz="4000"/>
              <a:t>2.1.5. ASPECTES DIFERENCIADORS</a:t>
            </a:r>
            <a:endParaRPr/>
          </a:p>
          <a:p>
            <a:pPr indent="0" lvl="0" marL="0" rtl="0" algn="l">
              <a:lnSpc>
                <a:spcPct val="70000"/>
              </a:lnSpc>
              <a:spcBef>
                <a:spcPts val="0"/>
              </a:spcBef>
              <a:spcAft>
                <a:spcPts val="0"/>
              </a:spcAft>
              <a:buClr>
                <a:schemeClr val="dk1"/>
              </a:buClr>
              <a:buSzPts val="2800"/>
              <a:buNone/>
            </a:pPr>
            <a:r>
              <a:t/>
            </a:r>
            <a:endParaRPr sz="4000"/>
          </a:p>
          <a:p>
            <a:pPr indent="-228600" lvl="1" marL="685800" rtl="0" algn="just">
              <a:lnSpc>
                <a:spcPct val="70000"/>
              </a:lnSpc>
              <a:spcBef>
                <a:spcPts val="500"/>
              </a:spcBef>
              <a:spcAft>
                <a:spcPts val="0"/>
              </a:spcAft>
              <a:buClr>
                <a:schemeClr val="dk1"/>
              </a:buClr>
              <a:buSzPts val="2400"/>
              <a:buChar char="•"/>
            </a:pPr>
            <a:r>
              <a:rPr b="1" lang="ca-ES"/>
              <a:t>Marca:</a:t>
            </a:r>
            <a:endParaRPr/>
          </a:p>
          <a:p>
            <a:pPr indent="-228600" lvl="2" marL="1143000" rtl="0" algn="just">
              <a:lnSpc>
                <a:spcPct val="70000"/>
              </a:lnSpc>
              <a:spcBef>
                <a:spcPts val="500"/>
              </a:spcBef>
              <a:spcAft>
                <a:spcPts val="0"/>
              </a:spcAft>
              <a:buClr>
                <a:schemeClr val="dk1"/>
              </a:buClr>
              <a:buSzPts val="2400"/>
              <a:buFont typeface="Calibri"/>
              <a:buChar char="-"/>
            </a:pPr>
            <a:r>
              <a:rPr lang="ca-ES" sz="2400"/>
              <a:t>Permet identificar els productes i diferenciar-los d’uns altres de similars.</a:t>
            </a:r>
            <a:endParaRPr/>
          </a:p>
          <a:p>
            <a:pPr indent="-228600" lvl="2" marL="1143000" rtl="0" algn="just">
              <a:lnSpc>
                <a:spcPct val="70000"/>
              </a:lnSpc>
              <a:spcBef>
                <a:spcPts val="500"/>
              </a:spcBef>
              <a:spcAft>
                <a:spcPts val="0"/>
              </a:spcAft>
              <a:buClr>
                <a:schemeClr val="dk1"/>
              </a:buClr>
              <a:buSzPts val="2400"/>
              <a:buFont typeface="Calibri"/>
              <a:buChar char="-"/>
            </a:pPr>
            <a:r>
              <a:rPr lang="ca-ES" sz="2400"/>
              <a:t>La marca la composen el </a:t>
            </a:r>
            <a:r>
              <a:rPr b="1" lang="ca-ES" sz="2400"/>
              <a:t>nom </a:t>
            </a:r>
            <a:r>
              <a:rPr lang="ca-ES" sz="2400"/>
              <a:t>(ha de donar informació del producte i ser fàcil de recordar i pronunciar)</a:t>
            </a:r>
            <a:r>
              <a:rPr b="1" lang="ca-ES" sz="2400"/>
              <a:t> </a:t>
            </a:r>
            <a:r>
              <a:rPr lang="ca-ES" sz="2400"/>
              <a:t>i el </a:t>
            </a:r>
            <a:r>
              <a:rPr b="1" lang="ca-ES" sz="2400"/>
              <a:t>logotip </a:t>
            </a:r>
            <a:r>
              <a:rPr lang="ca-ES" sz="2400"/>
              <a:t>(grafisme que ha de distingir l’empresa. Seran importants els colors, la forma...). Exemples de logos.</a:t>
            </a:r>
            <a:endParaRPr/>
          </a:p>
          <a:p>
            <a:pPr indent="-76200" lvl="2" marL="1143000" rtl="0" algn="just">
              <a:lnSpc>
                <a:spcPct val="70000"/>
              </a:lnSpc>
              <a:spcBef>
                <a:spcPts val="500"/>
              </a:spcBef>
              <a:spcAft>
                <a:spcPts val="0"/>
              </a:spcAft>
              <a:buClr>
                <a:schemeClr val="dk1"/>
              </a:buClr>
              <a:buSzPts val="2400"/>
              <a:buFont typeface="Calibri"/>
              <a:buNone/>
            </a:pPr>
            <a:r>
              <a:t/>
            </a:r>
            <a:endParaRPr sz="2400"/>
          </a:p>
          <a:p>
            <a:pPr indent="-228600" lvl="1" marL="685800" rtl="0" algn="just">
              <a:lnSpc>
                <a:spcPct val="70000"/>
              </a:lnSpc>
              <a:spcBef>
                <a:spcPts val="500"/>
              </a:spcBef>
              <a:spcAft>
                <a:spcPts val="0"/>
              </a:spcAft>
              <a:buClr>
                <a:schemeClr val="dk1"/>
              </a:buClr>
              <a:buSzPts val="2400"/>
              <a:buChar char="•"/>
            </a:pPr>
            <a:r>
              <a:rPr b="1" lang="ca-ES"/>
              <a:t>Envàs:</a:t>
            </a:r>
            <a:r>
              <a:rPr lang="ca-ES" sz="2800"/>
              <a:t> </a:t>
            </a:r>
            <a:endParaRPr/>
          </a:p>
          <a:p>
            <a:pPr indent="-228600" lvl="2" marL="1143000" rtl="0" algn="just">
              <a:lnSpc>
                <a:spcPct val="70000"/>
              </a:lnSpc>
              <a:spcBef>
                <a:spcPts val="500"/>
              </a:spcBef>
              <a:spcAft>
                <a:spcPts val="0"/>
              </a:spcAft>
              <a:buClr>
                <a:schemeClr val="dk1"/>
              </a:buClr>
              <a:buSzPts val="2400"/>
              <a:buFont typeface="Calibri"/>
              <a:buChar char="-"/>
            </a:pPr>
            <a:r>
              <a:rPr lang="ca-ES" sz="2400"/>
              <a:t>Ha de facilitar el transport</a:t>
            </a:r>
            <a:r>
              <a:rPr lang="ca-ES"/>
              <a:t>, </a:t>
            </a:r>
            <a:r>
              <a:rPr lang="ca-ES" sz="2400"/>
              <a:t>l’emmagatzematge i la conservació del producte. Hauria de ser </a:t>
            </a:r>
            <a:r>
              <a:rPr b="1" lang="ca-ES" sz="2400"/>
              <a:t>reciclable o retornable i de cost reduït. </a:t>
            </a:r>
            <a:r>
              <a:rPr lang="ca-ES" sz="2400"/>
              <a:t>En certs productes l’envàs és una característica decisiva pel client.</a:t>
            </a:r>
            <a:endParaRPr/>
          </a:p>
          <a:p>
            <a:pPr indent="-76200" lvl="2" marL="1143000" rtl="0" algn="just">
              <a:lnSpc>
                <a:spcPct val="70000"/>
              </a:lnSpc>
              <a:spcBef>
                <a:spcPts val="500"/>
              </a:spcBef>
              <a:spcAft>
                <a:spcPts val="0"/>
              </a:spcAft>
              <a:buClr>
                <a:schemeClr val="dk1"/>
              </a:buClr>
              <a:buSzPts val="2400"/>
              <a:buFont typeface="Calibri"/>
              <a:buNone/>
            </a:pPr>
            <a:r>
              <a:t/>
            </a:r>
            <a:endParaRPr sz="2400"/>
          </a:p>
          <a:p>
            <a:pPr indent="-228600" lvl="1" marL="685800" rtl="0" algn="just">
              <a:lnSpc>
                <a:spcPct val="70000"/>
              </a:lnSpc>
              <a:spcBef>
                <a:spcPts val="500"/>
              </a:spcBef>
              <a:spcAft>
                <a:spcPts val="0"/>
              </a:spcAft>
              <a:buClr>
                <a:schemeClr val="dk1"/>
              </a:buClr>
              <a:buSzPts val="2400"/>
              <a:buChar char="•"/>
            </a:pPr>
            <a:r>
              <a:rPr b="1" lang="ca-ES"/>
              <a:t>Producte ampliat</a:t>
            </a:r>
            <a:endParaRPr/>
          </a:p>
          <a:p>
            <a:pPr indent="-228600" lvl="2" marL="1143000" rtl="0" algn="just">
              <a:lnSpc>
                <a:spcPct val="80000"/>
              </a:lnSpc>
              <a:spcBef>
                <a:spcPts val="500"/>
              </a:spcBef>
              <a:spcAft>
                <a:spcPts val="0"/>
              </a:spcAft>
              <a:buClr>
                <a:schemeClr val="dk1"/>
              </a:buClr>
              <a:buSzPts val="2400"/>
              <a:buFont typeface="Calibri"/>
              <a:buChar char="-"/>
            </a:pPr>
            <a:r>
              <a:rPr lang="ca-ES" sz="2400"/>
              <a:t>Fa que el producte sigui més competitiu que els de la competència. Són </a:t>
            </a:r>
            <a:r>
              <a:rPr b="1" lang="ca-ES" sz="2400"/>
              <a:t>serveis addicionals </a:t>
            </a:r>
            <a:r>
              <a:rPr lang="ca-ES" sz="2400"/>
              <a:t>millors que la resta, per ex: servei post venda, garantia, possibilitats de finançament,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6be7e27943_0_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ca-ES" sz="4000"/>
              <a:t>LA MARCA</a:t>
            </a:r>
            <a:endParaRPr sz="4000"/>
          </a:p>
        </p:txBody>
      </p:sp>
      <p:sp>
        <p:nvSpPr>
          <p:cNvPr id="263" name="Google Shape;263;g6be7e27943_0_27"/>
          <p:cNvSpPr txBox="1"/>
          <p:nvPr>
            <p:ph idx="1" type="body"/>
          </p:nvPr>
        </p:nvSpPr>
        <p:spPr>
          <a:xfrm>
            <a:off x="838200" y="1328320"/>
            <a:ext cx="10515600" cy="13257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ca-ES" sz="2400"/>
              <a:t>La </a:t>
            </a:r>
            <a:r>
              <a:rPr b="1" lang="ca-ES" sz="2400"/>
              <a:t>marca </a:t>
            </a:r>
            <a:r>
              <a:rPr lang="ca-ES" sz="2400"/>
              <a:t>és el nom, signe, símbol o disseny, o una combinació de tots ells, que pretén identificar productes o serveis d’un venedor determinat amb l’objectiu de distingir-lo dels seus</a:t>
            </a:r>
            <a:r>
              <a:rPr b="1" lang="ca-ES" sz="2400"/>
              <a:t> </a:t>
            </a:r>
            <a:r>
              <a:rPr lang="ca-ES" sz="2400"/>
              <a:t>competidors</a:t>
            </a:r>
            <a:endParaRPr sz="2400"/>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264" name="Google Shape;264;g6be7e27943_0_27"/>
          <p:cNvSpPr txBox="1"/>
          <p:nvPr/>
        </p:nvSpPr>
        <p:spPr>
          <a:xfrm>
            <a:off x="838200" y="2654020"/>
            <a:ext cx="5257800" cy="3971369"/>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1000"/>
              </a:spcBef>
              <a:spcAft>
                <a:spcPts val="0"/>
              </a:spcAft>
              <a:buClr>
                <a:schemeClr val="dk1"/>
              </a:buClr>
              <a:buSzPts val="1800"/>
              <a:buFont typeface="Arial"/>
              <a:buChar char="•"/>
            </a:pPr>
            <a:r>
              <a:rPr b="0" i="0" lang="ca-ES" sz="2000" u="none" cap="none" strike="noStrike">
                <a:solidFill>
                  <a:schemeClr val="dk1"/>
                </a:solidFill>
                <a:latin typeface="Calibri"/>
                <a:ea typeface="Calibri"/>
                <a:cs typeface="Calibri"/>
                <a:sym typeface="Calibri"/>
              </a:rPr>
              <a:t>D’aquesta manera, qualsevol fabricant pot produir un refresc de Coca-Cola, però només </a:t>
            </a:r>
            <a:r>
              <a:rPr b="0" i="1" lang="ca-ES" sz="2000" u="none" cap="none" strike="noStrike">
                <a:solidFill>
                  <a:schemeClr val="dk1"/>
                </a:solidFill>
                <a:latin typeface="Calibri"/>
                <a:ea typeface="Calibri"/>
                <a:cs typeface="Calibri"/>
                <a:sym typeface="Calibri"/>
              </a:rPr>
              <a:t>The Coca-Cola Company </a:t>
            </a:r>
            <a:r>
              <a:rPr b="0" i="0" lang="ca-ES" sz="2000" u="none" cap="none" strike="noStrike">
                <a:solidFill>
                  <a:schemeClr val="dk1"/>
                </a:solidFill>
                <a:latin typeface="Calibri"/>
                <a:ea typeface="Calibri"/>
                <a:cs typeface="Calibri"/>
                <a:sym typeface="Calibri"/>
              </a:rPr>
              <a:t>pot produir Coca-Cola.</a:t>
            </a:r>
            <a:endParaRPr b="0" i="0" sz="1400" u="none" cap="none" strike="noStrike">
              <a:solidFill>
                <a:srgbClr val="000000"/>
              </a:solidFill>
              <a:latin typeface="Arial"/>
              <a:ea typeface="Arial"/>
              <a:cs typeface="Arial"/>
              <a:sym typeface="Arial"/>
            </a:endParaRPr>
          </a:p>
          <a:p>
            <a:pPr indent="-342900" lvl="0" marL="457200" marR="0" rtl="0" algn="l">
              <a:lnSpc>
                <a:spcPct val="90000"/>
              </a:lnSpc>
              <a:spcBef>
                <a:spcPts val="1000"/>
              </a:spcBef>
              <a:spcAft>
                <a:spcPts val="0"/>
              </a:spcAft>
              <a:buClr>
                <a:schemeClr val="dk1"/>
              </a:buClr>
              <a:buSzPts val="1800"/>
              <a:buFont typeface="Arial"/>
              <a:buChar char="•"/>
            </a:pPr>
            <a:r>
              <a:rPr b="0" i="0" lang="ca-ES" sz="2000" u="none" cap="none" strike="noStrike">
                <a:solidFill>
                  <a:schemeClr val="dk1"/>
                </a:solidFill>
                <a:latin typeface="Calibri"/>
                <a:ea typeface="Calibri"/>
                <a:cs typeface="Calibri"/>
                <a:sym typeface="Calibri"/>
              </a:rPr>
              <a:t>Quan es vol posicionar la marca, cal tenir present el que es ressalta. Aquest ha de ser l’element diferencial, l’avantatge competitiva enfront la competència. </a:t>
            </a:r>
            <a:endParaRPr b="0" i="0" sz="1400" u="none" cap="none" strike="noStrike">
              <a:solidFill>
                <a:srgbClr val="000000"/>
              </a:solidFill>
              <a:latin typeface="Arial"/>
              <a:ea typeface="Arial"/>
              <a:cs typeface="Arial"/>
              <a:sym typeface="Arial"/>
            </a:endParaRPr>
          </a:p>
          <a:p>
            <a:pPr indent="-342900" lvl="0" marL="457200" marR="0" rtl="0" algn="l">
              <a:lnSpc>
                <a:spcPct val="90000"/>
              </a:lnSpc>
              <a:spcBef>
                <a:spcPts val="1000"/>
              </a:spcBef>
              <a:spcAft>
                <a:spcPts val="0"/>
              </a:spcAft>
              <a:buClr>
                <a:schemeClr val="dk1"/>
              </a:buClr>
              <a:buSzPts val="1800"/>
              <a:buFont typeface="Arial"/>
              <a:buChar char="•"/>
            </a:pPr>
            <a:r>
              <a:rPr b="0" i="0" lang="ca-ES" sz="2000" u="none" cap="none" strike="noStrike">
                <a:solidFill>
                  <a:schemeClr val="dk1"/>
                </a:solidFill>
                <a:latin typeface="Calibri"/>
                <a:ea typeface="Calibri"/>
                <a:cs typeface="Calibri"/>
                <a:sym typeface="Calibri"/>
              </a:rPr>
              <a:t>Justament allò que fa a la nostra oferta (producte/servei) diferent de la competència.</a:t>
            </a:r>
            <a:endParaRPr b="0" i="0" sz="1400" u="none" cap="none" strike="noStrike">
              <a:solidFill>
                <a:srgbClr val="000000"/>
              </a:solidFill>
              <a:latin typeface="Arial"/>
              <a:ea typeface="Arial"/>
              <a:cs typeface="Arial"/>
              <a:sym typeface="Arial"/>
            </a:endParaRPr>
          </a:p>
          <a:p>
            <a:pPr indent="0" lvl="0" marL="114300" marR="0" rtl="0" algn="l">
              <a:lnSpc>
                <a:spcPct val="90000"/>
              </a:lnSpc>
              <a:spcBef>
                <a:spcPts val="1000"/>
              </a:spcBef>
              <a:spcAft>
                <a:spcPts val="0"/>
              </a:spcAft>
              <a:buClr>
                <a:schemeClr val="dk1"/>
              </a:buClr>
              <a:buSzPts val="1800"/>
              <a:buFont typeface="Arial"/>
              <a:buNone/>
            </a:pPr>
            <a:br>
              <a:rPr b="0" i="0" lang="ca-E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28600" lvl="0" marL="457200" marR="0" rtl="0" algn="l">
              <a:lnSpc>
                <a:spcPct val="90000"/>
              </a:lnSpc>
              <a:spcBef>
                <a:spcPts val="1000"/>
              </a:spcBef>
              <a:spcAft>
                <a:spcPts val="0"/>
              </a:spcAft>
              <a:buClr>
                <a:schemeClr val="dk1"/>
              </a:buClr>
              <a:buSzPts val="1800"/>
              <a:buFont typeface="Arial"/>
              <a:buNone/>
            </a:pPr>
            <a:r>
              <a:t/>
            </a:r>
            <a:endParaRPr b="0" i="0" sz="2800" u="none" cap="none" strike="noStrike">
              <a:solidFill>
                <a:schemeClr val="dk1"/>
              </a:solidFill>
              <a:latin typeface="Calibri"/>
              <a:ea typeface="Calibri"/>
              <a:cs typeface="Calibri"/>
              <a:sym typeface="Calibri"/>
            </a:endParaRPr>
          </a:p>
        </p:txBody>
      </p:sp>
      <p:pic>
        <p:nvPicPr>
          <p:cNvPr descr="https://lh4.googleusercontent.com/kqOOdqWPIEY4m3Aj3KKdUfoiTgKBJLcTBMquvgFFAOAX_My-J38E1k71d4P78dpVWzDuKJTV3gQnQrVYtlJhGK6Ep8ovPZUO936yFgT9U3yaViaOqm76YBohlkNHCPTg8Q" id="265" name="Google Shape;265;g6be7e27943_0_27"/>
          <p:cNvPicPr preferRelativeResize="0"/>
          <p:nvPr/>
        </p:nvPicPr>
        <p:blipFill rotWithShape="1">
          <a:blip r:embed="rId3">
            <a:alphaModFix/>
          </a:blip>
          <a:srcRect b="0" l="0" r="0" t="0"/>
          <a:stretch/>
        </p:blipFill>
        <p:spPr>
          <a:xfrm>
            <a:off x="6391275" y="2664593"/>
            <a:ext cx="4667250" cy="3486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 EL PREU</a:t>
            </a:r>
            <a:endParaRPr/>
          </a:p>
        </p:txBody>
      </p:sp>
      <p:sp>
        <p:nvSpPr>
          <p:cNvPr id="271" name="Google Shape;271;p52"/>
          <p:cNvSpPr txBox="1"/>
          <p:nvPr>
            <p:ph idx="1" type="body"/>
          </p:nvPr>
        </p:nvSpPr>
        <p:spPr>
          <a:xfrm>
            <a:off x="838200" y="1427747"/>
            <a:ext cx="10515600" cy="4749216"/>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ca-ES"/>
              <a:t>La quantitat de diners que es cobra per un producte o servei, o la suma de tots els valors que els consumidors intercanvien pel benefici de posseir o utilitzar productes o serveis.</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pic>
        <p:nvPicPr>
          <p:cNvPr id="272" name="Google Shape;272;p52"/>
          <p:cNvPicPr preferRelativeResize="0"/>
          <p:nvPr/>
        </p:nvPicPr>
        <p:blipFill rotWithShape="1">
          <a:blip r:embed="rId3">
            <a:alphaModFix/>
          </a:blip>
          <a:srcRect b="0" l="0" r="0" t="0"/>
          <a:stretch/>
        </p:blipFill>
        <p:spPr>
          <a:xfrm>
            <a:off x="3561887" y="3026208"/>
            <a:ext cx="4619048" cy="34666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2.2.1.ESTRATÈGIA DE PREUS</a:t>
            </a:r>
            <a:endParaRPr/>
          </a:p>
        </p:txBody>
      </p:sp>
      <p:pic>
        <p:nvPicPr>
          <p:cNvPr id="278" name="Google Shape;278;p53"/>
          <p:cNvPicPr preferRelativeResize="0"/>
          <p:nvPr/>
        </p:nvPicPr>
        <p:blipFill rotWithShape="1">
          <a:blip r:embed="rId3">
            <a:alphaModFix/>
          </a:blip>
          <a:srcRect b="0" l="0" r="0" t="0"/>
          <a:stretch/>
        </p:blipFill>
        <p:spPr>
          <a:xfrm>
            <a:off x="8737361" y="1690688"/>
            <a:ext cx="2866667" cy="4295238"/>
          </a:xfrm>
          <a:prstGeom prst="rect">
            <a:avLst/>
          </a:prstGeom>
          <a:noFill/>
          <a:ln>
            <a:noFill/>
          </a:ln>
        </p:spPr>
      </p:pic>
      <p:sp>
        <p:nvSpPr>
          <p:cNvPr id="279" name="Google Shape;279;p53"/>
          <p:cNvSpPr/>
          <p:nvPr/>
        </p:nvSpPr>
        <p:spPr>
          <a:xfrm>
            <a:off x="838200" y="1690688"/>
            <a:ext cx="7118684" cy="4581960"/>
          </a:xfrm>
          <a:prstGeom prst="rect">
            <a:avLst/>
          </a:prstGeom>
          <a:noFill/>
          <a:ln>
            <a:noFill/>
          </a:ln>
        </p:spPr>
        <p:txBody>
          <a:bodyPr anchorCtr="0" anchor="t" bIns="45700" lIns="91425" spcFirstLastPara="1" rIns="91425" wrap="square" tIns="45700">
            <a:spAutoFit/>
          </a:bodyPr>
          <a:lstStyle/>
          <a:p>
            <a:pPr indent="-514350" lvl="0" marL="514350" marR="0" rtl="0" algn="just">
              <a:lnSpc>
                <a:spcPct val="80000"/>
              </a:lnSpc>
              <a:spcBef>
                <a:spcPts val="0"/>
              </a:spcBef>
              <a:spcAft>
                <a:spcPts val="0"/>
              </a:spcAft>
              <a:buClr>
                <a:schemeClr val="dk1"/>
              </a:buClr>
              <a:buSzPts val="2800"/>
              <a:buFont typeface="Calibri"/>
              <a:buAutoNum type="alphaUcPeriod"/>
            </a:pPr>
            <a:r>
              <a:rPr b="1" i="0" lang="ca-ES" sz="2400" u="none" cap="none" strike="noStrike">
                <a:solidFill>
                  <a:srgbClr val="000000"/>
                </a:solidFill>
                <a:latin typeface="Calibri"/>
                <a:ea typeface="Calibri"/>
                <a:cs typeface="Calibri"/>
                <a:sym typeface="Calibri"/>
              </a:rPr>
              <a:t>Descomptes i promocions</a:t>
            </a:r>
            <a:r>
              <a:rPr b="0" i="0" lang="ca-ES" sz="2400" u="none" cap="none" strike="noStrike">
                <a:solidFill>
                  <a:srgbClr val="000000"/>
                </a:solidFill>
                <a:latin typeface="Calibri"/>
                <a:ea typeface="Calibri"/>
                <a:cs typeface="Calibri"/>
                <a:sym typeface="Calibri"/>
              </a:rPr>
              <a:t>: preus que pretenen facilitar la venda del producte en un moment determinat per captar nous consumidors</a:t>
            </a:r>
            <a:endParaRPr b="0" i="0" sz="1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chemeClr val="dk1"/>
              </a:buClr>
              <a:buSzPts val="2400"/>
              <a:buFont typeface="Noto Sans Symbols"/>
              <a:buChar char="⮚"/>
            </a:pPr>
            <a:r>
              <a:rPr b="0" i="0" lang="ca-ES" sz="2400" u="none" cap="none" strike="noStrike">
                <a:solidFill>
                  <a:srgbClr val="000000"/>
                </a:solidFill>
                <a:latin typeface="Calibri"/>
                <a:ea typeface="Calibri"/>
                <a:cs typeface="Calibri"/>
                <a:sym typeface="Calibri"/>
              </a:rPr>
              <a:t>Descompte per pagament immediat</a:t>
            </a:r>
            <a:endParaRPr b="0" i="0" sz="1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chemeClr val="dk1"/>
              </a:buClr>
              <a:buSzPts val="2400"/>
              <a:buFont typeface="Noto Sans Symbols"/>
              <a:buChar char="⮚"/>
            </a:pPr>
            <a:r>
              <a:rPr b="0" i="0" lang="ca-ES" sz="2400" u="none" cap="none" strike="noStrike">
                <a:solidFill>
                  <a:srgbClr val="000000"/>
                </a:solidFill>
                <a:latin typeface="Calibri"/>
                <a:ea typeface="Calibri"/>
                <a:cs typeface="Calibri"/>
                <a:sym typeface="Calibri"/>
              </a:rPr>
              <a:t>Descompte per volum de compra</a:t>
            </a:r>
            <a:endParaRPr b="0" i="0" sz="1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chemeClr val="dk1"/>
              </a:buClr>
              <a:buSzPts val="2400"/>
              <a:buFont typeface="Noto Sans Symbols"/>
              <a:buChar char="⮚"/>
            </a:pPr>
            <a:r>
              <a:rPr b="0" i="0" lang="ca-ES" sz="2400" u="none" cap="none" strike="noStrike">
                <a:solidFill>
                  <a:srgbClr val="000000"/>
                </a:solidFill>
                <a:latin typeface="Calibri"/>
                <a:ea typeface="Calibri"/>
                <a:cs typeface="Calibri"/>
                <a:sym typeface="Calibri"/>
              </a:rPr>
              <a:t>Descomptes periòdics o rebaixes</a:t>
            </a:r>
            <a:endParaRPr b="0" i="0" sz="1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chemeClr val="dk1"/>
              </a:buClr>
              <a:buSzPts val="2400"/>
              <a:buFont typeface="Noto Sans Symbols"/>
              <a:buChar char="⮚"/>
            </a:pPr>
            <a:r>
              <a:rPr b="0" i="0" lang="ca-ES" sz="2400" u="none" cap="none" strike="noStrike">
                <a:solidFill>
                  <a:srgbClr val="000000"/>
                </a:solidFill>
                <a:latin typeface="Calibri"/>
                <a:ea typeface="Calibri"/>
                <a:cs typeface="Calibri"/>
                <a:sym typeface="Calibri"/>
              </a:rPr>
              <a:t>Descomptes aleatoris o ofertes</a:t>
            </a:r>
            <a:endParaRPr b="0" i="0" sz="1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chemeClr val="dk1"/>
              </a:buClr>
              <a:buSzPts val="2400"/>
              <a:buFont typeface="Noto Sans Symbols"/>
              <a:buChar char="⮚"/>
            </a:pPr>
            <a:r>
              <a:rPr b="0" i="0" lang="ca-ES" sz="2400" u="none" cap="none" strike="noStrike">
                <a:solidFill>
                  <a:srgbClr val="000000"/>
                </a:solidFill>
                <a:latin typeface="Calibri"/>
                <a:ea typeface="Calibri"/>
                <a:cs typeface="Calibri"/>
                <a:sym typeface="Calibri"/>
              </a:rPr>
              <a:t>Descomptes estacionals</a:t>
            </a:r>
            <a:endParaRPr b="0" i="0" sz="1400" u="none" cap="none" strike="noStrike">
              <a:solidFill>
                <a:srgbClr val="000000"/>
              </a:solidFill>
              <a:latin typeface="Arial"/>
              <a:ea typeface="Arial"/>
              <a:cs typeface="Arial"/>
              <a:sym typeface="Arial"/>
            </a:endParaRPr>
          </a:p>
          <a:p>
            <a:pPr indent="-514350" lvl="0" marL="514350" marR="0" rtl="0" algn="just">
              <a:lnSpc>
                <a:spcPct val="80000"/>
              </a:lnSpc>
              <a:spcBef>
                <a:spcPts val="1000"/>
              </a:spcBef>
              <a:spcAft>
                <a:spcPts val="0"/>
              </a:spcAft>
              <a:buClr>
                <a:schemeClr val="dk1"/>
              </a:buClr>
              <a:buSzPts val="2800"/>
              <a:buFont typeface="Calibri"/>
              <a:buAutoNum type="alphaUcPeriod"/>
            </a:pPr>
            <a:r>
              <a:rPr b="1" i="0" lang="ca-ES" sz="2400" u="none" cap="none" strike="noStrike">
                <a:solidFill>
                  <a:srgbClr val="000000"/>
                </a:solidFill>
                <a:latin typeface="Calibri"/>
                <a:ea typeface="Calibri"/>
                <a:cs typeface="Calibri"/>
                <a:sym typeface="Calibri"/>
              </a:rPr>
              <a:t>Preus psicològics</a:t>
            </a:r>
            <a:r>
              <a:rPr b="0" i="0" lang="ca-ES" sz="2400" u="none" cap="none" strike="noStrike">
                <a:solidFill>
                  <a:srgbClr val="000000"/>
                </a:solidFill>
                <a:latin typeface="Calibri"/>
                <a:ea typeface="Calibri"/>
                <a:cs typeface="Calibri"/>
                <a:sym typeface="Calibri"/>
              </a:rPr>
              <a:t>: parteixen de la percepció que té el consumidor del preu</a:t>
            </a:r>
            <a:endParaRPr b="0" i="0" sz="1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chemeClr val="dk1"/>
              </a:buClr>
              <a:buSzPts val="2400"/>
              <a:buFont typeface="Noto Sans Symbols"/>
              <a:buChar char="⮚"/>
            </a:pPr>
            <a:r>
              <a:rPr b="0" i="0" lang="ca-ES" sz="2400" u="none" cap="none" strike="noStrike">
                <a:solidFill>
                  <a:srgbClr val="000000"/>
                </a:solidFill>
                <a:latin typeface="Calibri"/>
                <a:ea typeface="Calibri"/>
                <a:cs typeface="Calibri"/>
                <a:sym typeface="Calibri"/>
              </a:rPr>
              <a:t>Preus imparells</a:t>
            </a:r>
            <a:endParaRPr b="0" i="0" sz="1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chemeClr val="dk1"/>
              </a:buClr>
              <a:buSzPts val="2400"/>
              <a:buFont typeface="Noto Sans Symbols"/>
              <a:buChar char="⮚"/>
            </a:pPr>
            <a:r>
              <a:rPr b="0" i="0" lang="ca-ES" sz="2400" u="none" cap="none" strike="noStrike">
                <a:solidFill>
                  <a:srgbClr val="000000"/>
                </a:solidFill>
                <a:latin typeface="Calibri"/>
                <a:ea typeface="Calibri"/>
                <a:cs typeface="Calibri"/>
                <a:sym typeface="Calibri"/>
              </a:rPr>
              <a:t>Preus de prestigi</a:t>
            </a:r>
            <a:endParaRPr b="0" i="0" sz="1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chemeClr val="dk1"/>
              </a:buClr>
              <a:buSzPts val="2400"/>
              <a:buFont typeface="Noto Sans Symbols"/>
              <a:buChar char="⮚"/>
            </a:pPr>
            <a:r>
              <a:rPr b="0" i="0" lang="ca-ES" sz="2400" u="none" cap="none" strike="noStrike">
                <a:solidFill>
                  <a:srgbClr val="000000"/>
                </a:solidFill>
                <a:latin typeface="Calibri"/>
                <a:ea typeface="Calibri"/>
                <a:cs typeface="Calibri"/>
                <a:sym typeface="Calibri"/>
              </a:rPr>
              <a:t>Preus de referència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4"/>
          <p:cNvPicPr preferRelativeResize="0"/>
          <p:nvPr/>
        </p:nvPicPr>
        <p:blipFill rotWithShape="1">
          <a:blip r:embed="rId3">
            <a:alphaModFix/>
          </a:blip>
          <a:srcRect b="0" l="0" r="0" t="0"/>
          <a:stretch/>
        </p:blipFill>
        <p:spPr>
          <a:xfrm>
            <a:off x="7077144" y="162832"/>
            <a:ext cx="4838095" cy="2171429"/>
          </a:xfrm>
          <a:prstGeom prst="rect">
            <a:avLst/>
          </a:prstGeom>
          <a:noFill/>
          <a:ln>
            <a:noFill/>
          </a:ln>
        </p:spPr>
      </p:pic>
      <p:sp>
        <p:nvSpPr>
          <p:cNvPr id="285" name="Google Shape;285;p54"/>
          <p:cNvSpPr txBox="1"/>
          <p:nvPr>
            <p:ph idx="1" type="body"/>
          </p:nvPr>
        </p:nvSpPr>
        <p:spPr>
          <a:xfrm>
            <a:off x="844216" y="1690688"/>
            <a:ext cx="10503568" cy="5631531"/>
          </a:xfrm>
          <a:prstGeom prst="rect">
            <a:avLst/>
          </a:prstGeom>
          <a:noFill/>
          <a:ln>
            <a:noFill/>
          </a:ln>
        </p:spPr>
        <p:txBody>
          <a:bodyPr anchorCtr="0" anchor="t" bIns="45700" lIns="91425" spcFirstLastPara="1" rIns="91425" wrap="square" tIns="45700">
            <a:normAutofit/>
          </a:bodyPr>
          <a:lstStyle/>
          <a:p>
            <a:pPr indent="-514350" lvl="0" marL="514350" rtl="0" algn="just">
              <a:lnSpc>
                <a:spcPct val="80000"/>
              </a:lnSpc>
              <a:spcBef>
                <a:spcPts val="1000"/>
              </a:spcBef>
              <a:spcAft>
                <a:spcPts val="0"/>
              </a:spcAft>
              <a:buSzPts val="2800"/>
              <a:buFont typeface="Calibri"/>
              <a:buAutoNum type="alphaUcPeriod" startAt="3"/>
            </a:pPr>
            <a:r>
              <a:rPr b="1" lang="ca-ES" sz="2400"/>
              <a:t>Estratègies per a diverses línies de productes</a:t>
            </a:r>
            <a:r>
              <a:rPr lang="ca-ES" sz="2400"/>
              <a:t>: s’utilitzen quan l’empresa comercialitza diversos productes</a:t>
            </a:r>
            <a:endParaRPr/>
          </a:p>
          <a:p>
            <a:pPr indent="-228600" lvl="1" marL="685800" rtl="0" algn="just">
              <a:lnSpc>
                <a:spcPct val="80000"/>
              </a:lnSpc>
              <a:spcBef>
                <a:spcPts val="500"/>
              </a:spcBef>
              <a:spcAft>
                <a:spcPts val="0"/>
              </a:spcAft>
              <a:buSzPts val="2400"/>
              <a:buFont typeface="Noto Sans Symbols"/>
              <a:buChar char="⮚"/>
            </a:pPr>
            <a:r>
              <a:rPr lang="ca-ES"/>
              <a:t>Líder en pèrdues: en un supermercat hi ha alguns productes a un preu reduït (encara que no doni beneficis) com a reclam</a:t>
            </a:r>
            <a:endParaRPr/>
          </a:p>
          <a:p>
            <a:pPr indent="-228600" lvl="1" marL="685800" rtl="0" algn="just">
              <a:lnSpc>
                <a:spcPct val="80000"/>
              </a:lnSpc>
              <a:spcBef>
                <a:spcPts val="500"/>
              </a:spcBef>
              <a:spcAft>
                <a:spcPts val="0"/>
              </a:spcAft>
              <a:buSzPts val="2400"/>
              <a:buFont typeface="Noto Sans Symbols"/>
              <a:buChar char="⮚"/>
            </a:pPr>
            <a:r>
              <a:rPr lang="ca-ES"/>
              <a:t>Productes complementaris: es posa el preu baix al producte principal i es compensa la diferència amb el producte complementari, com Nespresso o Gillette</a:t>
            </a:r>
            <a:endParaRPr/>
          </a:p>
          <a:p>
            <a:pPr indent="-514350" lvl="0" marL="514350" rtl="0" algn="just">
              <a:lnSpc>
                <a:spcPct val="80000"/>
              </a:lnSpc>
              <a:spcBef>
                <a:spcPts val="1000"/>
              </a:spcBef>
              <a:spcAft>
                <a:spcPts val="0"/>
              </a:spcAft>
              <a:buSzPts val="2800"/>
              <a:buFont typeface="Calibri"/>
              <a:buAutoNum type="alphaUcPeriod" startAt="3"/>
            </a:pPr>
            <a:r>
              <a:rPr b="1" lang="ca-ES" sz="2400"/>
              <a:t>Preus per productes nous: </a:t>
            </a:r>
            <a:endParaRPr/>
          </a:p>
          <a:p>
            <a:pPr indent="-228600" lvl="1" marL="685800" rtl="0" algn="just">
              <a:lnSpc>
                <a:spcPct val="80000"/>
              </a:lnSpc>
              <a:spcBef>
                <a:spcPts val="500"/>
              </a:spcBef>
              <a:spcAft>
                <a:spcPts val="0"/>
              </a:spcAft>
              <a:buSzPts val="2400"/>
              <a:buFont typeface="Noto Sans Symbols"/>
              <a:buChar char="⮚"/>
            </a:pPr>
            <a:r>
              <a:rPr lang="ca-ES"/>
              <a:t>Penetració: primera venda a un preu baix i a mesura que es va incrementant la quota de mercat es va baixant, exemple revistes</a:t>
            </a:r>
            <a:endParaRPr/>
          </a:p>
          <a:p>
            <a:pPr indent="-228600" lvl="1" marL="685800" rtl="0" algn="just">
              <a:lnSpc>
                <a:spcPct val="80000"/>
              </a:lnSpc>
              <a:spcBef>
                <a:spcPts val="500"/>
              </a:spcBef>
              <a:spcAft>
                <a:spcPts val="0"/>
              </a:spcAft>
              <a:buSzPts val="2400"/>
              <a:buFont typeface="Noto Sans Symbols"/>
              <a:buChar char="⮚"/>
            </a:pPr>
            <a:r>
              <a:rPr lang="ca-ES"/>
              <a:t>Desnatació: es ven el producte a un preu elevat per donar una imatge de prestigi, i una vegada aconseguit es baixa per fer-lo més assequible als consumidors més sensibles al preu, exemple consoles o Apple</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286" name="Google Shape;286;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2.2.1.ESTRATÈGIA DE PREUS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2.2.2.FACTORS QUE INFLUEIXEN EN EL PREU</a:t>
            </a:r>
            <a:endParaRPr/>
          </a:p>
        </p:txBody>
      </p:sp>
      <p:pic>
        <p:nvPicPr>
          <p:cNvPr id="292" name="Google Shape;292;p55"/>
          <p:cNvPicPr preferRelativeResize="0"/>
          <p:nvPr/>
        </p:nvPicPr>
        <p:blipFill rotWithShape="1">
          <a:blip r:embed="rId3">
            <a:alphaModFix/>
          </a:blip>
          <a:srcRect b="0" l="0" r="0" t="0"/>
          <a:stretch/>
        </p:blipFill>
        <p:spPr>
          <a:xfrm>
            <a:off x="581526" y="1690688"/>
            <a:ext cx="7681301" cy="5456734"/>
          </a:xfrm>
          <a:prstGeom prst="rect">
            <a:avLst/>
          </a:prstGeom>
          <a:noFill/>
          <a:ln>
            <a:noFill/>
          </a:ln>
        </p:spPr>
      </p:pic>
      <p:pic>
        <p:nvPicPr>
          <p:cNvPr id="293" name="Google Shape;293;p55"/>
          <p:cNvPicPr preferRelativeResize="0"/>
          <p:nvPr/>
        </p:nvPicPr>
        <p:blipFill rotWithShape="1">
          <a:blip r:embed="rId4">
            <a:alphaModFix/>
          </a:blip>
          <a:srcRect b="0" l="0" r="0" t="0"/>
          <a:stretch/>
        </p:blipFill>
        <p:spPr>
          <a:xfrm>
            <a:off x="8550443" y="1773398"/>
            <a:ext cx="2803358" cy="41341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2.2.3.TÈCNIQUES DE PREUS</a:t>
            </a:r>
            <a:endParaRPr/>
          </a:p>
        </p:txBody>
      </p:sp>
      <p:pic>
        <p:nvPicPr>
          <p:cNvPr id="299" name="Google Shape;299;p56"/>
          <p:cNvPicPr preferRelativeResize="0"/>
          <p:nvPr/>
        </p:nvPicPr>
        <p:blipFill rotWithShape="1">
          <a:blip r:embed="rId3">
            <a:alphaModFix/>
          </a:blip>
          <a:srcRect b="0" l="0" r="0" t="0"/>
          <a:stretch/>
        </p:blipFill>
        <p:spPr>
          <a:xfrm>
            <a:off x="838200" y="1690688"/>
            <a:ext cx="7581254" cy="3341120"/>
          </a:xfrm>
          <a:prstGeom prst="rect">
            <a:avLst/>
          </a:prstGeom>
          <a:noFill/>
          <a:ln>
            <a:noFill/>
          </a:ln>
        </p:spPr>
      </p:pic>
      <p:pic>
        <p:nvPicPr>
          <p:cNvPr id="300" name="Google Shape;300;p56"/>
          <p:cNvPicPr preferRelativeResize="0"/>
          <p:nvPr/>
        </p:nvPicPr>
        <p:blipFill rotWithShape="1">
          <a:blip r:embed="rId4">
            <a:alphaModFix/>
          </a:blip>
          <a:srcRect b="0" l="0" r="0" t="0"/>
          <a:stretch/>
        </p:blipFill>
        <p:spPr>
          <a:xfrm>
            <a:off x="8230335" y="1690688"/>
            <a:ext cx="3752381" cy="49428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2.2.3.1.Tècnica de cost màxim</a:t>
            </a:r>
            <a:endParaRPr b="1" sz="4000"/>
          </a:p>
        </p:txBody>
      </p:sp>
      <p:sp>
        <p:nvSpPr>
          <p:cNvPr id="306" name="Google Shape;306;p57"/>
          <p:cNvSpPr txBox="1"/>
          <p:nvPr>
            <p:ph idx="1" type="body"/>
          </p:nvPr>
        </p:nvSpPr>
        <p:spPr>
          <a:xfrm>
            <a:off x="838200" y="2808485"/>
            <a:ext cx="10515600" cy="3869322"/>
          </a:xfrm>
          <a:prstGeom prst="rect">
            <a:avLst/>
          </a:prstGeom>
          <a:noFill/>
          <a:ln>
            <a:noFill/>
          </a:ln>
        </p:spPr>
        <p:txBody>
          <a:bodyPr anchorCtr="0" anchor="t" bIns="45700" lIns="91425" spcFirstLastPara="1" rIns="91425" wrap="square" tIns="45700">
            <a:normAutofit/>
          </a:bodyPr>
          <a:lstStyle/>
          <a:p>
            <a:pPr indent="-342900" lvl="0" marL="457200" rtl="0" algn="l">
              <a:lnSpc>
                <a:spcPct val="70000"/>
              </a:lnSpc>
              <a:spcBef>
                <a:spcPts val="1000"/>
              </a:spcBef>
              <a:spcAft>
                <a:spcPts val="0"/>
              </a:spcAft>
              <a:buClr>
                <a:schemeClr val="dk1"/>
              </a:buClr>
              <a:buSzPts val="1800"/>
              <a:buChar char="•"/>
            </a:pPr>
            <a:r>
              <a:rPr b="1" lang="ca-ES" sz="2400"/>
              <a:t>L’equip de mkt fixa </a:t>
            </a:r>
            <a:r>
              <a:rPr lang="ca-ES" sz="2400"/>
              <a:t>un preu per garantir un marge de benefici determinat.</a:t>
            </a:r>
            <a:endParaRPr/>
          </a:p>
          <a:p>
            <a:pPr indent="-342900" lvl="0" marL="457200" rtl="0" algn="l">
              <a:lnSpc>
                <a:spcPct val="70000"/>
              </a:lnSpc>
              <a:spcBef>
                <a:spcPts val="1000"/>
              </a:spcBef>
              <a:spcAft>
                <a:spcPts val="0"/>
              </a:spcAft>
              <a:buClr>
                <a:schemeClr val="dk1"/>
              </a:buClr>
              <a:buSzPts val="1800"/>
              <a:buChar char="•"/>
            </a:pPr>
            <a:r>
              <a:rPr b="1" lang="ca-ES" sz="2400"/>
              <a:t>L’equip de disseny determina les despeses </a:t>
            </a:r>
            <a:r>
              <a:rPr lang="ca-ES" sz="2400"/>
              <a:t>en les que podria incórrer per aplicar al preu màxim fixat.</a:t>
            </a:r>
            <a:endParaRPr/>
          </a:p>
          <a:p>
            <a:pPr indent="-228600" lvl="0" marL="457200" rtl="0" algn="l">
              <a:lnSpc>
                <a:spcPct val="70000"/>
              </a:lnSpc>
              <a:spcBef>
                <a:spcPts val="1000"/>
              </a:spcBef>
              <a:spcAft>
                <a:spcPts val="0"/>
              </a:spcAft>
              <a:buClr>
                <a:schemeClr val="dk1"/>
              </a:buClr>
              <a:buSzPts val="1800"/>
              <a:buNone/>
            </a:pPr>
            <a:r>
              <a:t/>
            </a:r>
            <a:endParaRPr sz="2400"/>
          </a:p>
          <a:p>
            <a:pPr indent="-342900" lvl="0" marL="457200" rtl="0" algn="l">
              <a:lnSpc>
                <a:spcPct val="70000"/>
              </a:lnSpc>
              <a:spcBef>
                <a:spcPts val="1000"/>
              </a:spcBef>
              <a:spcAft>
                <a:spcPts val="0"/>
              </a:spcAft>
              <a:buClr>
                <a:schemeClr val="dk1"/>
              </a:buClr>
              <a:buSzPts val="1800"/>
              <a:buChar char="•"/>
            </a:pPr>
            <a:r>
              <a:rPr lang="ca-ES" sz="2400"/>
              <a:t>Si es parteix d’un límit màxim per definir el preu i es treballa “cap enrere” per definir el cost màxim del producte / servei, garantim concordança entre el que el mercat estarà disposat a pagar i el que l’empresa espera en termes d’ingressos i beneficis.</a:t>
            </a:r>
            <a:endParaRPr/>
          </a:p>
          <a:p>
            <a:pPr indent="-228600" lvl="0" marL="457200" rtl="0" algn="l">
              <a:lnSpc>
                <a:spcPct val="70000"/>
              </a:lnSpc>
              <a:spcBef>
                <a:spcPts val="1000"/>
              </a:spcBef>
              <a:spcAft>
                <a:spcPts val="0"/>
              </a:spcAft>
              <a:buClr>
                <a:schemeClr val="dk1"/>
              </a:buClr>
              <a:buSzPts val="1800"/>
              <a:buNone/>
            </a:pPr>
            <a:r>
              <a:t/>
            </a:r>
            <a:endParaRPr sz="2400"/>
          </a:p>
          <a:p>
            <a:pPr indent="-342900" lvl="0" marL="457200" rtl="0" algn="l">
              <a:lnSpc>
                <a:spcPct val="70000"/>
              </a:lnSpc>
              <a:spcBef>
                <a:spcPts val="1000"/>
              </a:spcBef>
              <a:spcAft>
                <a:spcPts val="0"/>
              </a:spcAft>
              <a:buClr>
                <a:schemeClr val="dk1"/>
              </a:buClr>
              <a:buSzPts val="1800"/>
              <a:buChar char="•"/>
            </a:pPr>
            <a:r>
              <a:rPr b="1" lang="ca-ES" sz="2400"/>
              <a:t>Resultat</a:t>
            </a:r>
            <a:r>
              <a:rPr lang="ca-ES" sz="2400"/>
              <a:t>: Un ordinador amb menys materials i més senzills, però igualment funcional.</a:t>
            </a:r>
            <a:endParaRPr/>
          </a:p>
          <a:p>
            <a:pPr indent="-228600" lvl="0" marL="457200" rtl="0" algn="l">
              <a:lnSpc>
                <a:spcPct val="70000"/>
              </a:lnSpc>
              <a:spcBef>
                <a:spcPts val="1000"/>
              </a:spcBef>
              <a:spcAft>
                <a:spcPts val="0"/>
              </a:spcAft>
              <a:buClr>
                <a:schemeClr val="dk1"/>
              </a:buClr>
              <a:buSzPts val="1800"/>
              <a:buNone/>
            </a:pPr>
            <a:r>
              <a:t/>
            </a:r>
            <a:endParaRPr sz="700"/>
          </a:p>
        </p:txBody>
      </p:sp>
      <p:sp>
        <p:nvSpPr>
          <p:cNvPr id="307" name="Google Shape;307;p57"/>
          <p:cNvSpPr/>
          <p:nvPr/>
        </p:nvSpPr>
        <p:spPr>
          <a:xfrm>
            <a:off x="838199" y="1535668"/>
            <a:ext cx="991001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ca-ES" sz="2000" u="none" cap="none" strike="noStrike">
                <a:solidFill>
                  <a:srgbClr val="000000"/>
                </a:solidFill>
                <a:latin typeface="Arial"/>
                <a:ea typeface="Arial"/>
                <a:cs typeface="Arial"/>
                <a:sym typeface="Arial"/>
              </a:rPr>
              <a:t>La millor estratègia de màrqueting no és fixar el preu més baix, sinó diferenciar l’oferta de mercat per fer que els preus més elevats valguin la pena.” Philip Kotler</a:t>
            </a:r>
            <a:endParaRPr b="0" i="0" sz="1400" u="none" cap="none" strike="noStrike">
              <a:solidFill>
                <a:srgbClr val="000000"/>
              </a:solidFill>
              <a:latin typeface="Arial"/>
              <a:ea typeface="Arial"/>
              <a:cs typeface="Arial"/>
              <a:sym typeface="Arial"/>
            </a:endParaRPr>
          </a:p>
        </p:txBody>
      </p:sp>
      <p:pic>
        <p:nvPicPr>
          <p:cNvPr id="308" name="Google Shape;308;p57"/>
          <p:cNvPicPr preferRelativeResize="0"/>
          <p:nvPr/>
        </p:nvPicPr>
        <p:blipFill rotWithShape="1">
          <a:blip r:embed="rId3">
            <a:alphaModFix/>
          </a:blip>
          <a:srcRect b="0" l="0" r="0" t="0"/>
          <a:stretch/>
        </p:blipFill>
        <p:spPr>
          <a:xfrm>
            <a:off x="9376783" y="1965811"/>
            <a:ext cx="914286" cy="7619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838200" y="365126"/>
            <a:ext cx="10515600" cy="902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u="sng">
                <a:latin typeface="Calibri"/>
                <a:ea typeface="Calibri"/>
                <a:cs typeface="Calibri"/>
                <a:sym typeface="Calibri"/>
              </a:rPr>
              <a:t>1. ESTUDI DE MERCAT</a:t>
            </a:r>
            <a:endParaRPr b="1" sz="4000" u="sng">
              <a:latin typeface="Calibri"/>
              <a:ea typeface="Calibri"/>
              <a:cs typeface="Calibri"/>
              <a:sym typeface="Calibri"/>
            </a:endParaRPr>
          </a:p>
        </p:txBody>
      </p:sp>
      <p:sp>
        <p:nvSpPr>
          <p:cNvPr id="103" name="Google Shape;103;p3"/>
          <p:cNvSpPr txBox="1"/>
          <p:nvPr>
            <p:ph idx="1" type="body"/>
          </p:nvPr>
        </p:nvSpPr>
        <p:spPr>
          <a:xfrm>
            <a:off x="838200" y="1313645"/>
            <a:ext cx="10515600" cy="486331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ca-ES"/>
              <a:t>1.1.MERCAT</a:t>
            </a:r>
            <a:r>
              <a:rPr lang="ca-ES"/>
              <a:t>: </a:t>
            </a:r>
            <a:endParaRPr/>
          </a:p>
          <a:p>
            <a:pPr indent="0" lvl="0" marL="0" rtl="0" algn="l">
              <a:lnSpc>
                <a:spcPct val="90000"/>
              </a:lnSpc>
              <a:spcBef>
                <a:spcPts val="1000"/>
              </a:spcBef>
              <a:spcAft>
                <a:spcPts val="0"/>
              </a:spcAft>
              <a:buClr>
                <a:schemeClr val="dk1"/>
              </a:buClr>
              <a:buSzPts val="2800"/>
              <a:buNone/>
            </a:pPr>
            <a:r>
              <a:rPr lang="ca-ES"/>
              <a:t>Lloc físic o virtual (Internet) on els compradors i venedors realitzen transaccions de bens o serveis en funció de la llei d’oferta i demanda.</a:t>
            </a:r>
            <a:endParaRPr/>
          </a:p>
          <a:p>
            <a:pPr indent="0" lvl="0" marL="0" rtl="0" algn="l">
              <a:lnSpc>
                <a:spcPct val="90000"/>
              </a:lnSpc>
              <a:spcBef>
                <a:spcPts val="1000"/>
              </a:spcBef>
              <a:spcAft>
                <a:spcPts val="0"/>
              </a:spcAft>
              <a:buSzPts val="2800"/>
              <a:buNone/>
            </a:pPr>
            <a:r>
              <a:rPr lang="ca-ES"/>
              <a:t>• La oferta és la quantitat d’un bé o servei que el venedor posa a la venda</a:t>
            </a:r>
            <a:endParaRPr/>
          </a:p>
          <a:p>
            <a:pPr indent="0" lvl="0" marL="0" rtl="0" algn="l">
              <a:lnSpc>
                <a:spcPct val="90000"/>
              </a:lnSpc>
              <a:spcBef>
                <a:spcPts val="1000"/>
              </a:spcBef>
              <a:spcAft>
                <a:spcPts val="0"/>
              </a:spcAft>
              <a:buSzPts val="2800"/>
              <a:buNone/>
            </a:pPr>
            <a:r>
              <a:rPr lang="ca-ES"/>
              <a:t>• La demanda és la quantitat de bens o serveis que la gent vol adquirir.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104" name="Google Shape;104;p3"/>
          <p:cNvPicPr preferRelativeResize="0"/>
          <p:nvPr/>
        </p:nvPicPr>
        <p:blipFill rotWithShape="1">
          <a:blip r:embed="rId3">
            <a:alphaModFix/>
          </a:blip>
          <a:srcRect b="0" l="0" r="0" t="0"/>
          <a:stretch/>
        </p:blipFill>
        <p:spPr>
          <a:xfrm>
            <a:off x="3938811" y="4197374"/>
            <a:ext cx="3135758" cy="24235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2.2.3.2.Mètodes basats en el cost</a:t>
            </a:r>
            <a:endParaRPr b="1" sz="4000"/>
          </a:p>
        </p:txBody>
      </p:sp>
      <p:pic>
        <p:nvPicPr>
          <p:cNvPr id="314" name="Google Shape;314;p58"/>
          <p:cNvPicPr preferRelativeResize="0"/>
          <p:nvPr/>
        </p:nvPicPr>
        <p:blipFill rotWithShape="1">
          <a:blip r:embed="rId3">
            <a:alphaModFix/>
          </a:blip>
          <a:srcRect b="0" l="0" r="0" t="0"/>
          <a:stretch/>
        </p:blipFill>
        <p:spPr>
          <a:xfrm>
            <a:off x="838199" y="1690687"/>
            <a:ext cx="11092209" cy="1325563"/>
          </a:xfrm>
          <a:prstGeom prst="rect">
            <a:avLst/>
          </a:prstGeom>
          <a:noFill/>
          <a:ln>
            <a:noFill/>
          </a:ln>
        </p:spPr>
      </p:pic>
      <p:pic>
        <p:nvPicPr>
          <p:cNvPr id="315" name="Google Shape;315;p58"/>
          <p:cNvPicPr preferRelativeResize="0"/>
          <p:nvPr/>
        </p:nvPicPr>
        <p:blipFill rotWithShape="1">
          <a:blip r:embed="rId4">
            <a:alphaModFix/>
          </a:blip>
          <a:srcRect b="0" l="0" r="0" t="0"/>
          <a:stretch/>
        </p:blipFill>
        <p:spPr>
          <a:xfrm>
            <a:off x="3026720" y="2927450"/>
            <a:ext cx="5267048" cy="1672797"/>
          </a:xfrm>
          <a:prstGeom prst="rect">
            <a:avLst/>
          </a:prstGeom>
          <a:noFill/>
          <a:ln>
            <a:noFill/>
          </a:ln>
        </p:spPr>
      </p:pic>
      <p:pic>
        <p:nvPicPr>
          <p:cNvPr id="316" name="Google Shape;316;p58"/>
          <p:cNvPicPr preferRelativeResize="0"/>
          <p:nvPr/>
        </p:nvPicPr>
        <p:blipFill rotWithShape="1">
          <a:blip r:embed="rId5">
            <a:alphaModFix/>
          </a:blip>
          <a:srcRect b="0" l="0" r="0" t="0"/>
          <a:stretch/>
        </p:blipFill>
        <p:spPr>
          <a:xfrm>
            <a:off x="838200" y="4665696"/>
            <a:ext cx="10483494" cy="20286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2.2.3.2.Mètodes basats en el cost</a:t>
            </a:r>
            <a:endParaRPr sz="4000"/>
          </a:p>
        </p:txBody>
      </p:sp>
      <p:sp>
        <p:nvSpPr>
          <p:cNvPr id="322" name="Google Shape;322;p59"/>
          <p:cNvSpPr txBox="1"/>
          <p:nvPr>
            <p:ph idx="1" type="body"/>
          </p:nvPr>
        </p:nvSpPr>
        <p:spPr>
          <a:xfrm>
            <a:off x="838200" y="1369146"/>
            <a:ext cx="7664116" cy="5488854"/>
          </a:xfrm>
          <a:prstGeom prst="rect">
            <a:avLst/>
          </a:prstGeom>
          <a:noFill/>
          <a:ln>
            <a:noFill/>
          </a:ln>
        </p:spPr>
        <p:txBody>
          <a:bodyPr anchorCtr="0" anchor="t" bIns="45700" lIns="91425" spcFirstLastPara="1" rIns="91425" wrap="square" tIns="45700">
            <a:normAutofit/>
          </a:bodyPr>
          <a:lstStyle/>
          <a:p>
            <a:pPr indent="-342900" lvl="0" marL="457200" rtl="0" algn="l">
              <a:lnSpc>
                <a:spcPct val="70000"/>
              </a:lnSpc>
              <a:spcBef>
                <a:spcPts val="1000"/>
              </a:spcBef>
              <a:spcAft>
                <a:spcPts val="0"/>
              </a:spcAft>
              <a:buClr>
                <a:schemeClr val="dk1"/>
              </a:buClr>
              <a:buSzPts val="1800"/>
              <a:buChar char="•"/>
            </a:pPr>
            <a:r>
              <a:rPr b="1" lang="ca-ES" sz="2380"/>
              <a:t>Hem de començar obtenint el cost unitari del producte/servei.</a:t>
            </a:r>
            <a:endParaRPr/>
          </a:p>
          <a:p>
            <a:pPr indent="-228600" lvl="0" marL="457200" rtl="0" algn="l">
              <a:lnSpc>
                <a:spcPct val="70000"/>
              </a:lnSpc>
              <a:spcBef>
                <a:spcPts val="1000"/>
              </a:spcBef>
              <a:spcAft>
                <a:spcPts val="0"/>
              </a:spcAft>
              <a:buClr>
                <a:schemeClr val="dk1"/>
              </a:buClr>
              <a:buSzPts val="1800"/>
              <a:buNone/>
            </a:pPr>
            <a:r>
              <a:t/>
            </a:r>
            <a:endParaRPr sz="2380"/>
          </a:p>
          <a:p>
            <a:pPr indent="-342900" lvl="0" marL="457200" rtl="0" algn="l">
              <a:lnSpc>
                <a:spcPct val="70000"/>
              </a:lnSpc>
              <a:spcBef>
                <a:spcPts val="1000"/>
              </a:spcBef>
              <a:spcAft>
                <a:spcPts val="0"/>
              </a:spcAft>
              <a:buClr>
                <a:schemeClr val="dk1"/>
              </a:buClr>
              <a:buSzPts val="1800"/>
              <a:buChar char="•"/>
            </a:pPr>
            <a:r>
              <a:rPr lang="ca-ES" sz="2380"/>
              <a:t>Per obtenir el cost unitari del producte/servei, hem de calcular el cost fix unitari de la següent manera:</a:t>
            </a:r>
            <a:endParaRPr/>
          </a:p>
          <a:p>
            <a:pPr indent="-228600" lvl="0" marL="457200" rtl="0" algn="l">
              <a:lnSpc>
                <a:spcPct val="70000"/>
              </a:lnSpc>
              <a:spcBef>
                <a:spcPts val="1000"/>
              </a:spcBef>
              <a:spcAft>
                <a:spcPts val="0"/>
              </a:spcAft>
              <a:buClr>
                <a:schemeClr val="dk1"/>
              </a:buClr>
              <a:buSzPts val="1800"/>
              <a:buNone/>
            </a:pPr>
            <a:r>
              <a:t/>
            </a:r>
            <a:endParaRPr sz="2380"/>
          </a:p>
          <a:p>
            <a:pPr indent="-342900" lvl="0" marL="457200" rtl="0" algn="l">
              <a:lnSpc>
                <a:spcPct val="70000"/>
              </a:lnSpc>
              <a:spcBef>
                <a:spcPts val="1000"/>
              </a:spcBef>
              <a:spcAft>
                <a:spcPts val="0"/>
              </a:spcAft>
              <a:buClr>
                <a:schemeClr val="dk1"/>
              </a:buClr>
              <a:buSzPts val="1800"/>
              <a:buChar char="•"/>
            </a:pPr>
            <a:r>
              <a:rPr lang="ca-ES" sz="2380"/>
              <a:t>Costos fixes unitaris: Costos fixes / Ventes en unitats</a:t>
            </a:r>
            <a:endParaRPr sz="2380"/>
          </a:p>
          <a:p>
            <a:pPr indent="-228600" lvl="0" marL="457200" rtl="0" algn="l">
              <a:lnSpc>
                <a:spcPct val="70000"/>
              </a:lnSpc>
              <a:spcBef>
                <a:spcPts val="1000"/>
              </a:spcBef>
              <a:spcAft>
                <a:spcPts val="0"/>
              </a:spcAft>
              <a:buClr>
                <a:schemeClr val="dk1"/>
              </a:buClr>
              <a:buSzPts val="1800"/>
              <a:buNone/>
            </a:pPr>
            <a:r>
              <a:t/>
            </a:r>
            <a:endParaRPr sz="2380"/>
          </a:p>
          <a:p>
            <a:pPr indent="-342900" lvl="0" marL="457200" rtl="0" algn="l">
              <a:lnSpc>
                <a:spcPct val="70000"/>
              </a:lnSpc>
              <a:spcBef>
                <a:spcPts val="1000"/>
              </a:spcBef>
              <a:spcAft>
                <a:spcPts val="0"/>
              </a:spcAft>
              <a:buClr>
                <a:schemeClr val="dk1"/>
              </a:buClr>
              <a:buSzPts val="1800"/>
              <a:buChar char="•"/>
            </a:pPr>
            <a:r>
              <a:rPr b="1" lang="ca-ES" sz="2380"/>
              <a:t>Desprès tenim:</a:t>
            </a:r>
            <a:endParaRPr/>
          </a:p>
          <a:p>
            <a:pPr indent="-342900" lvl="0" marL="457200" rtl="0" algn="l">
              <a:lnSpc>
                <a:spcPct val="70000"/>
              </a:lnSpc>
              <a:spcBef>
                <a:spcPts val="1000"/>
              </a:spcBef>
              <a:spcAft>
                <a:spcPts val="0"/>
              </a:spcAft>
              <a:buClr>
                <a:schemeClr val="dk1"/>
              </a:buClr>
              <a:buSzPts val="1800"/>
              <a:buChar char="•"/>
            </a:pPr>
            <a:r>
              <a:rPr lang="ca-ES" sz="2380"/>
              <a:t>Cost unitari:  costos variables unitaris + costos fixes unitaris</a:t>
            </a:r>
            <a:endParaRPr sz="2380"/>
          </a:p>
          <a:p>
            <a:pPr indent="-228600" lvl="0" marL="457200" rtl="0" algn="l">
              <a:lnSpc>
                <a:spcPct val="70000"/>
              </a:lnSpc>
              <a:spcBef>
                <a:spcPts val="1000"/>
              </a:spcBef>
              <a:spcAft>
                <a:spcPts val="0"/>
              </a:spcAft>
              <a:buClr>
                <a:schemeClr val="dk1"/>
              </a:buClr>
              <a:buSzPts val="1800"/>
              <a:buNone/>
            </a:pPr>
            <a:r>
              <a:t/>
            </a:r>
            <a:endParaRPr sz="2380"/>
          </a:p>
          <a:p>
            <a:pPr indent="-342900" lvl="0" marL="457200" rtl="0" algn="l">
              <a:lnSpc>
                <a:spcPct val="70000"/>
              </a:lnSpc>
              <a:spcBef>
                <a:spcPts val="1000"/>
              </a:spcBef>
              <a:spcAft>
                <a:spcPts val="0"/>
              </a:spcAft>
              <a:buClr>
                <a:schemeClr val="dk1"/>
              </a:buClr>
              <a:buSzPts val="1800"/>
              <a:buChar char="•"/>
            </a:pPr>
            <a:r>
              <a:rPr lang="ca-ES" sz="2380"/>
              <a:t>Finalment, el </a:t>
            </a:r>
            <a:r>
              <a:rPr b="1" lang="ca-ES" sz="2380"/>
              <a:t>preu </a:t>
            </a:r>
            <a:r>
              <a:rPr lang="ca-ES" sz="2380"/>
              <a:t>resulta</a:t>
            </a:r>
            <a:r>
              <a:rPr b="1" lang="ca-ES" sz="2380"/>
              <a:t> </a:t>
            </a:r>
            <a:r>
              <a:rPr lang="ca-ES" sz="2380"/>
              <a:t>d’aplicar el percentatge de marge de benefici al cost unitari que anomenàvem abans i obtenim el preu.</a:t>
            </a:r>
            <a:endParaRPr/>
          </a:p>
          <a:p>
            <a:pPr indent="-228600" lvl="0" marL="457200" rtl="0" algn="l">
              <a:lnSpc>
                <a:spcPct val="70000"/>
              </a:lnSpc>
              <a:spcBef>
                <a:spcPts val="1000"/>
              </a:spcBef>
              <a:spcAft>
                <a:spcPts val="0"/>
              </a:spcAft>
              <a:buClr>
                <a:schemeClr val="dk1"/>
              </a:buClr>
              <a:buSzPts val="1800"/>
              <a:buNone/>
            </a:pPr>
            <a:r>
              <a:t/>
            </a:r>
            <a:endParaRPr sz="2380"/>
          </a:p>
        </p:txBody>
      </p:sp>
      <p:pic>
        <p:nvPicPr>
          <p:cNvPr id="323" name="Google Shape;323;p59"/>
          <p:cNvPicPr preferRelativeResize="0"/>
          <p:nvPr/>
        </p:nvPicPr>
        <p:blipFill rotWithShape="1">
          <a:blip r:embed="rId3">
            <a:alphaModFix/>
          </a:blip>
          <a:srcRect b="0" l="0" r="0" t="52424"/>
          <a:stretch/>
        </p:blipFill>
        <p:spPr>
          <a:xfrm>
            <a:off x="8389135" y="3626727"/>
            <a:ext cx="3145138" cy="2070182"/>
          </a:xfrm>
          <a:prstGeom prst="rect">
            <a:avLst/>
          </a:prstGeom>
          <a:noFill/>
          <a:ln>
            <a:noFill/>
          </a:ln>
        </p:spPr>
      </p:pic>
      <p:pic>
        <p:nvPicPr>
          <p:cNvPr id="324" name="Google Shape;324;p59"/>
          <p:cNvPicPr preferRelativeResize="0"/>
          <p:nvPr/>
        </p:nvPicPr>
        <p:blipFill rotWithShape="1">
          <a:blip r:embed="rId4">
            <a:alphaModFix/>
          </a:blip>
          <a:srcRect b="0" l="0" r="0" t="0"/>
          <a:stretch/>
        </p:blipFill>
        <p:spPr>
          <a:xfrm>
            <a:off x="8502316" y="1811088"/>
            <a:ext cx="2552381" cy="16952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2.2.3.3.Mètode basat en el valor percebut</a:t>
            </a:r>
            <a:endParaRPr b="1" sz="4000"/>
          </a:p>
        </p:txBody>
      </p:sp>
      <p:pic>
        <p:nvPicPr>
          <p:cNvPr id="330" name="Google Shape;330;p60"/>
          <p:cNvPicPr preferRelativeResize="0"/>
          <p:nvPr/>
        </p:nvPicPr>
        <p:blipFill rotWithShape="1">
          <a:blip r:embed="rId3">
            <a:alphaModFix/>
          </a:blip>
          <a:srcRect b="0" l="0" r="0" t="0"/>
          <a:stretch/>
        </p:blipFill>
        <p:spPr>
          <a:xfrm>
            <a:off x="2711114" y="1873827"/>
            <a:ext cx="7828571" cy="4619048"/>
          </a:xfrm>
          <a:prstGeom prst="rect">
            <a:avLst/>
          </a:prstGeom>
          <a:noFill/>
          <a:ln>
            <a:noFill/>
          </a:ln>
        </p:spPr>
      </p:pic>
      <p:pic>
        <p:nvPicPr>
          <p:cNvPr id="331" name="Google Shape;331;p60"/>
          <p:cNvPicPr preferRelativeResize="0"/>
          <p:nvPr/>
        </p:nvPicPr>
        <p:blipFill rotWithShape="1">
          <a:blip r:embed="rId4">
            <a:alphaModFix/>
          </a:blip>
          <a:srcRect b="0" l="0" r="0" t="0"/>
          <a:stretch/>
        </p:blipFill>
        <p:spPr>
          <a:xfrm>
            <a:off x="1349209" y="1571403"/>
            <a:ext cx="2723809" cy="31142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2.2.3.4.Mètode basat en la competència</a:t>
            </a:r>
            <a:endParaRPr b="1" sz="4000"/>
          </a:p>
        </p:txBody>
      </p:sp>
      <p:sp>
        <p:nvSpPr>
          <p:cNvPr id="337" name="Google Shape;337;p61"/>
          <p:cNvSpPr txBox="1"/>
          <p:nvPr>
            <p:ph idx="1" type="body"/>
          </p:nvPr>
        </p:nvSpPr>
        <p:spPr>
          <a:xfrm>
            <a:off x="838199" y="125333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ca-ES" sz="2400"/>
              <a:t>Amb aquest mètode treballen aquelles empreses que es veuen incloses en mercats a on hi ha moltes empreses amb productes/serveis molt semblants entre si.</a:t>
            </a:r>
            <a:endParaRPr/>
          </a:p>
          <a:p>
            <a:pPr indent="-342900" lvl="0" marL="457200" rtl="0" algn="l">
              <a:lnSpc>
                <a:spcPct val="90000"/>
              </a:lnSpc>
              <a:spcBef>
                <a:spcPts val="1000"/>
              </a:spcBef>
              <a:spcAft>
                <a:spcPts val="0"/>
              </a:spcAft>
              <a:buClr>
                <a:schemeClr val="dk1"/>
              </a:buClr>
              <a:buSzPts val="1800"/>
              <a:buChar char="•"/>
            </a:pPr>
            <a:r>
              <a:rPr lang="ca-ES" sz="2400"/>
              <a:t>La determinació és simple: en base als preus de la competència i tenint en compte els costos de la pròpia empresa i la demanda que atén, determina el valor al qual posa el seus productes/serveis al mercat.</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pic>
        <p:nvPicPr>
          <p:cNvPr id="338" name="Google Shape;338;p61"/>
          <p:cNvPicPr preferRelativeResize="0"/>
          <p:nvPr/>
        </p:nvPicPr>
        <p:blipFill rotWithShape="1">
          <a:blip r:embed="rId3">
            <a:alphaModFix/>
          </a:blip>
          <a:srcRect b="0" l="0" r="0" t="0"/>
          <a:stretch/>
        </p:blipFill>
        <p:spPr>
          <a:xfrm>
            <a:off x="3670473" y="3903209"/>
            <a:ext cx="3981612" cy="24658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7"/>
          <p:cNvSpPr txBox="1"/>
          <p:nvPr/>
        </p:nvSpPr>
        <p:spPr>
          <a:xfrm>
            <a:off x="724277" y="289711"/>
            <a:ext cx="1105428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ca-ES" sz="4000" u="sng" cap="none" strike="noStrike">
                <a:solidFill>
                  <a:schemeClr val="dk1"/>
                </a:solidFill>
                <a:latin typeface="Calibri"/>
                <a:ea typeface="Calibri"/>
                <a:cs typeface="Calibri"/>
                <a:sym typeface="Calibri"/>
              </a:rPr>
              <a:t>2.2.4. LLINDAR DE RENTABILITAT</a:t>
            </a:r>
            <a:endParaRPr b="1" i="0" sz="4000" u="sng" cap="none" strike="noStrike">
              <a:solidFill>
                <a:schemeClr val="dk1"/>
              </a:solidFill>
              <a:latin typeface="Calibri"/>
              <a:ea typeface="Calibri"/>
              <a:cs typeface="Calibri"/>
              <a:sym typeface="Calibri"/>
            </a:endParaRPr>
          </a:p>
        </p:txBody>
      </p:sp>
      <p:sp>
        <p:nvSpPr>
          <p:cNvPr id="344" name="Google Shape;344;p17"/>
          <p:cNvSpPr txBox="1"/>
          <p:nvPr>
            <p:ph idx="1" type="body"/>
          </p:nvPr>
        </p:nvSpPr>
        <p:spPr>
          <a:xfrm>
            <a:off x="724277" y="1459832"/>
            <a:ext cx="10134600" cy="4867826"/>
          </a:xfrm>
          <a:prstGeom prst="rect">
            <a:avLst/>
          </a:prstGeom>
          <a:blipFill rotWithShape="1">
            <a:blip r:embed="rId3">
              <a:alphaModFix/>
            </a:blip>
            <a:stretch>
              <a:fillRect b="0" l="-1210" r="-1154" t="-1892"/>
            </a:stretch>
          </a:blip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a:t>2.3. DISTRIBUCIÓ</a:t>
            </a:r>
            <a:endParaRPr/>
          </a:p>
        </p:txBody>
      </p:sp>
      <p:sp>
        <p:nvSpPr>
          <p:cNvPr id="350" name="Google Shape;350;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b="1" lang="ca-ES"/>
              <a:t>Definició: </a:t>
            </a:r>
            <a:r>
              <a:rPr lang="ca-ES"/>
              <a:t>consisteix en situar els productes de l’empresa a l’abast del consumidor en el lloc, el moment i la quantitat més adequats per facilitar-ne i estimular-ne el consum.</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pic>
        <p:nvPicPr>
          <p:cNvPr id="351" name="Google Shape;351;p62"/>
          <p:cNvPicPr preferRelativeResize="0"/>
          <p:nvPr/>
        </p:nvPicPr>
        <p:blipFill rotWithShape="1">
          <a:blip r:embed="rId3">
            <a:alphaModFix/>
          </a:blip>
          <a:srcRect b="0" l="0" r="0" t="0"/>
          <a:stretch/>
        </p:blipFill>
        <p:spPr>
          <a:xfrm>
            <a:off x="4475836" y="3644649"/>
            <a:ext cx="3589332" cy="20262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2"/>
          <p:cNvSpPr txBox="1"/>
          <p:nvPr>
            <p:ph type="title"/>
          </p:nvPr>
        </p:nvSpPr>
        <p:spPr>
          <a:xfrm>
            <a:off x="838200" y="365126"/>
            <a:ext cx="10515600" cy="12736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2.3.1 ELS INTERMEDIARIS</a:t>
            </a:r>
            <a:endParaRPr b="1" sz="4000"/>
          </a:p>
        </p:txBody>
      </p:sp>
      <p:sp>
        <p:nvSpPr>
          <p:cNvPr id="357" name="Google Shape;357;p22"/>
          <p:cNvSpPr txBox="1"/>
          <p:nvPr>
            <p:ph idx="1" type="body"/>
          </p:nvPr>
        </p:nvSpPr>
        <p:spPr>
          <a:xfrm>
            <a:off x="838200" y="1638795"/>
            <a:ext cx="10515600" cy="4538168"/>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1000"/>
              </a:spcBef>
              <a:spcAft>
                <a:spcPts val="0"/>
              </a:spcAft>
              <a:buClr>
                <a:schemeClr val="dk1"/>
              </a:buClr>
              <a:buSzPts val="2590"/>
              <a:buChar char="•"/>
            </a:pPr>
            <a:r>
              <a:rPr lang="ca-ES" sz="2400"/>
              <a:t>Si l’empresa no es fa càrrec ella mateixa de la distribució del seu producte utilitza </a:t>
            </a:r>
            <a:r>
              <a:rPr b="1" lang="ca-ES" sz="2400"/>
              <a:t>intermediaris. </a:t>
            </a:r>
            <a:r>
              <a:rPr lang="ca-ES" sz="2400"/>
              <a:t>La distribució del producte és una de les activitats que s’externalitza amb més freqüència.</a:t>
            </a:r>
            <a:endParaRPr sz="2400"/>
          </a:p>
          <a:p>
            <a:pPr indent="-228600" lvl="0" marL="228600" rtl="0" algn="l">
              <a:lnSpc>
                <a:spcPct val="80000"/>
              </a:lnSpc>
              <a:spcBef>
                <a:spcPts val="1000"/>
              </a:spcBef>
              <a:spcAft>
                <a:spcPts val="0"/>
              </a:spcAft>
              <a:buClr>
                <a:schemeClr val="dk1"/>
              </a:buClr>
              <a:buSzPts val="2590"/>
              <a:buChar char="•"/>
            </a:pPr>
            <a:r>
              <a:rPr lang="ca-ES" sz="2400"/>
              <a:t>Els intermediaris poden ser:</a:t>
            </a:r>
            <a:endParaRPr sz="2400"/>
          </a:p>
          <a:p>
            <a:pPr indent="-228600" lvl="1" marL="685800" rtl="0" algn="l">
              <a:lnSpc>
                <a:spcPct val="80000"/>
              </a:lnSpc>
              <a:spcBef>
                <a:spcPts val="500"/>
              </a:spcBef>
              <a:spcAft>
                <a:spcPts val="0"/>
              </a:spcAft>
              <a:buClr>
                <a:schemeClr val="dk1"/>
              </a:buClr>
              <a:buSzPts val="2220"/>
              <a:buChar char="•"/>
            </a:pPr>
            <a:r>
              <a:rPr b="1" lang="ca-ES"/>
              <a:t>Majoristes</a:t>
            </a:r>
            <a:r>
              <a:rPr lang="ca-ES"/>
              <a:t>: venen a altres intermediaris</a:t>
            </a:r>
            <a:endParaRPr/>
          </a:p>
          <a:p>
            <a:pPr indent="-228600" lvl="1" marL="685800" rtl="0" algn="l">
              <a:lnSpc>
                <a:spcPct val="80000"/>
              </a:lnSpc>
              <a:spcBef>
                <a:spcPts val="500"/>
              </a:spcBef>
              <a:spcAft>
                <a:spcPts val="0"/>
              </a:spcAft>
              <a:buClr>
                <a:schemeClr val="dk1"/>
              </a:buClr>
              <a:buSzPts val="2220"/>
              <a:buChar char="•"/>
            </a:pPr>
            <a:r>
              <a:rPr b="1" lang="ca-ES"/>
              <a:t>Minoristes:</a:t>
            </a:r>
            <a:r>
              <a:rPr lang="ca-ES"/>
              <a:t> venen al consumidor final</a:t>
            </a:r>
            <a:endParaRPr/>
          </a:p>
          <a:p>
            <a:pPr indent="-342900" lvl="0" marL="342900" rtl="0" algn="l">
              <a:lnSpc>
                <a:spcPct val="80000"/>
              </a:lnSpc>
              <a:spcBef>
                <a:spcPts val="1000"/>
              </a:spcBef>
              <a:spcAft>
                <a:spcPts val="0"/>
              </a:spcAft>
              <a:buSzPts val="2220"/>
              <a:buChar char="•"/>
            </a:pPr>
            <a:r>
              <a:rPr lang="ca-ES" sz="2400"/>
              <a:t>Des del fabricant fins al consumidor poden aparèixer diverses empreses que conformin el canal de distribució d'un producte. </a:t>
            </a:r>
            <a:endParaRPr sz="2400"/>
          </a:p>
          <a:p>
            <a:pPr indent="0" lvl="1" marL="457200" rtl="0" algn="l">
              <a:lnSpc>
                <a:spcPct val="80000"/>
              </a:lnSpc>
              <a:spcBef>
                <a:spcPts val="500"/>
              </a:spcBef>
              <a:spcAft>
                <a:spcPts val="0"/>
              </a:spcAft>
              <a:buClr>
                <a:schemeClr val="dk1"/>
              </a:buClr>
              <a:buSzPts val="2220"/>
              <a:buNone/>
            </a:pPr>
            <a:r>
              <a:t/>
            </a:r>
            <a:endParaRPr/>
          </a:p>
        </p:txBody>
      </p:sp>
      <p:pic>
        <p:nvPicPr>
          <p:cNvPr id="358" name="Google Shape;358;p22"/>
          <p:cNvPicPr preferRelativeResize="0"/>
          <p:nvPr/>
        </p:nvPicPr>
        <p:blipFill rotWithShape="1">
          <a:blip r:embed="rId3">
            <a:alphaModFix/>
          </a:blip>
          <a:srcRect b="0" l="0" r="0" t="0"/>
          <a:stretch/>
        </p:blipFill>
        <p:spPr>
          <a:xfrm>
            <a:off x="484287" y="4903293"/>
            <a:ext cx="11223425" cy="127367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2.3.2 ELS CANALS DE DISTRIBUCIÓ</a:t>
            </a:r>
            <a:endParaRPr b="1" sz="4000" u="sng"/>
          </a:p>
        </p:txBody>
      </p:sp>
      <p:sp>
        <p:nvSpPr>
          <p:cNvPr id="364" name="Google Shape;364;p23"/>
          <p:cNvSpPr txBox="1"/>
          <p:nvPr>
            <p:ph idx="1" type="body"/>
          </p:nvPr>
        </p:nvSpPr>
        <p:spPr>
          <a:xfrm>
            <a:off x="838199" y="1638795"/>
            <a:ext cx="7551601" cy="4538168"/>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1000"/>
              </a:spcBef>
              <a:spcAft>
                <a:spcPts val="0"/>
              </a:spcAft>
              <a:buSzPts val="2800"/>
              <a:buChar char="•"/>
            </a:pPr>
            <a:r>
              <a:rPr lang="ca-ES" sz="2400"/>
              <a:t>Es tracta d'un conjunt d'organitzacions/empreses interdependents l'objecte de la seva relació és posar a disposició del client final (consumidor, usuari industrial, qualsevol) un producte. </a:t>
            </a:r>
            <a:endParaRPr/>
          </a:p>
          <a:p>
            <a:pPr indent="0" lvl="0" marL="0" rtl="0" algn="l">
              <a:lnSpc>
                <a:spcPct val="90000"/>
              </a:lnSpc>
              <a:spcBef>
                <a:spcPts val="1000"/>
              </a:spcBef>
              <a:spcAft>
                <a:spcPts val="0"/>
              </a:spcAft>
              <a:buClr>
                <a:schemeClr val="dk1"/>
              </a:buClr>
              <a:buSzPts val="2800"/>
              <a:buNone/>
            </a:pPr>
            <a:r>
              <a:rPr b="1" lang="ca-ES" sz="2400"/>
              <a:t>Canal directe: </a:t>
            </a:r>
            <a:r>
              <a:rPr lang="ca-ES" sz="2400"/>
              <a:t>no hi ha intermediaris. </a:t>
            </a:r>
            <a:endParaRPr/>
          </a:p>
          <a:p>
            <a:pPr indent="0" lvl="0" marL="0" rtl="0" algn="l">
              <a:lnSpc>
                <a:spcPct val="90000"/>
              </a:lnSpc>
              <a:spcBef>
                <a:spcPts val="1000"/>
              </a:spcBef>
              <a:spcAft>
                <a:spcPts val="0"/>
              </a:spcAft>
              <a:buClr>
                <a:schemeClr val="dk1"/>
              </a:buClr>
              <a:buSzPts val="2800"/>
              <a:buNone/>
            </a:pPr>
            <a:r>
              <a:rPr b="1" lang="ca-ES" sz="2400"/>
              <a:t>Del productor (empresa) al consumidor final</a:t>
            </a:r>
            <a:endParaRPr sz="2400"/>
          </a:p>
          <a:p>
            <a:pPr indent="0" lvl="1" marL="457200" rtl="0" algn="l">
              <a:lnSpc>
                <a:spcPct val="90000"/>
              </a:lnSpc>
              <a:spcBef>
                <a:spcPts val="500"/>
              </a:spcBef>
              <a:spcAft>
                <a:spcPts val="0"/>
              </a:spcAft>
              <a:buClr>
                <a:schemeClr val="dk1"/>
              </a:buClr>
              <a:buSzPts val="2400"/>
              <a:buNone/>
            </a:pPr>
            <a:r>
              <a:rPr b="1" lang="ca-ES"/>
              <a:t>Exemple:</a:t>
            </a:r>
            <a:endParaRPr/>
          </a:p>
          <a:p>
            <a:pPr indent="-228600" lvl="1" marL="685800" rtl="0" algn="l">
              <a:lnSpc>
                <a:spcPct val="90000"/>
              </a:lnSpc>
              <a:spcBef>
                <a:spcPts val="500"/>
              </a:spcBef>
              <a:spcAft>
                <a:spcPts val="0"/>
              </a:spcAft>
              <a:buClr>
                <a:schemeClr val="dk1"/>
              </a:buClr>
              <a:buSzPts val="2400"/>
              <a:buChar char="•"/>
            </a:pPr>
            <a:r>
              <a:rPr lang="ca-ES"/>
              <a:t>Bodega de vins que ven directament els seus vins al consumidor.</a:t>
            </a:r>
            <a:endParaRPr/>
          </a:p>
          <a:p>
            <a:pPr indent="-228600" lvl="1" marL="685800" rtl="0" algn="l">
              <a:lnSpc>
                <a:spcPct val="90000"/>
              </a:lnSpc>
              <a:spcBef>
                <a:spcPts val="500"/>
              </a:spcBef>
              <a:spcAft>
                <a:spcPts val="0"/>
              </a:spcAft>
              <a:buClr>
                <a:schemeClr val="dk1"/>
              </a:buClr>
              <a:buSzPts val="2400"/>
              <a:buChar char="•"/>
            </a:pPr>
            <a:r>
              <a:rPr lang="ca-ES"/>
              <a:t>Vending</a:t>
            </a:r>
            <a:endParaRPr/>
          </a:p>
          <a:p>
            <a:pPr indent="-228600" lvl="1" marL="685800" rtl="0" algn="l">
              <a:lnSpc>
                <a:spcPct val="90000"/>
              </a:lnSpc>
              <a:spcBef>
                <a:spcPts val="500"/>
              </a:spcBef>
              <a:spcAft>
                <a:spcPts val="0"/>
              </a:spcAft>
              <a:buClr>
                <a:schemeClr val="dk1"/>
              </a:buClr>
              <a:buSzPts val="2400"/>
              <a:buChar char="•"/>
            </a:pPr>
            <a:r>
              <a:rPr lang="ca-ES"/>
              <a:t>Compra de llenya directament al productor.</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76200" lvl="1" marL="685800" rtl="0" algn="l">
              <a:lnSpc>
                <a:spcPct val="90000"/>
              </a:lnSpc>
              <a:spcBef>
                <a:spcPts val="500"/>
              </a:spcBef>
              <a:spcAft>
                <a:spcPts val="0"/>
              </a:spcAft>
              <a:buClr>
                <a:schemeClr val="dk1"/>
              </a:buClr>
              <a:buSzPts val="2400"/>
              <a:buFont typeface="Noto Sans Symbols"/>
              <a:buNone/>
            </a:pPr>
            <a:r>
              <a:t/>
            </a:r>
            <a:endParaRPr/>
          </a:p>
        </p:txBody>
      </p:sp>
      <p:pic>
        <p:nvPicPr>
          <p:cNvPr id="365" name="Google Shape;365;p23"/>
          <p:cNvPicPr preferRelativeResize="0"/>
          <p:nvPr/>
        </p:nvPicPr>
        <p:blipFill rotWithShape="1">
          <a:blip r:embed="rId3">
            <a:alphaModFix/>
          </a:blip>
          <a:srcRect b="0" l="0" r="0" t="0"/>
          <a:stretch/>
        </p:blipFill>
        <p:spPr>
          <a:xfrm>
            <a:off x="8389801" y="2358189"/>
            <a:ext cx="2402526" cy="36037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4"/>
          <p:cNvSpPr txBox="1"/>
          <p:nvPr>
            <p:ph idx="1" type="body"/>
          </p:nvPr>
        </p:nvSpPr>
        <p:spPr>
          <a:xfrm>
            <a:off x="372979" y="1267326"/>
            <a:ext cx="8213557" cy="559067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b="1"/>
          </a:p>
          <a:p>
            <a:pPr indent="0" lvl="0" marL="0" rtl="0" algn="l">
              <a:lnSpc>
                <a:spcPct val="90000"/>
              </a:lnSpc>
              <a:spcBef>
                <a:spcPts val="1000"/>
              </a:spcBef>
              <a:spcAft>
                <a:spcPts val="0"/>
              </a:spcAft>
              <a:buSzPts val="2800"/>
              <a:buNone/>
            </a:pPr>
            <a:r>
              <a:rPr b="1" lang="ca-ES" sz="2400"/>
              <a:t>Canal indirecte: </a:t>
            </a:r>
            <a:r>
              <a:rPr lang="ca-ES" sz="2400"/>
              <a:t>són aquells que entre fabricant i client existeix al menys una empresa intermediària. Per exemple, les marques que trobem als supermercats, com por exemple Coca-Cola; o las marques de roba que es venen a botigues.</a:t>
            </a:r>
            <a:endParaRPr sz="2400"/>
          </a:p>
          <a:p>
            <a:pPr indent="-228600" lvl="1" marL="685800" rtl="0" algn="l">
              <a:lnSpc>
                <a:spcPct val="90000"/>
              </a:lnSpc>
              <a:spcBef>
                <a:spcPts val="500"/>
              </a:spcBef>
              <a:spcAft>
                <a:spcPts val="0"/>
              </a:spcAft>
              <a:buClr>
                <a:schemeClr val="dk1"/>
              </a:buClr>
              <a:buSzPts val="2400"/>
              <a:buChar char="•"/>
            </a:pPr>
            <a:r>
              <a:rPr b="1" lang="ca-ES"/>
              <a:t>Canal curt: amb un màxim de dos intermediaris</a:t>
            </a:r>
            <a:endParaRPr/>
          </a:p>
          <a:p>
            <a:pPr indent="0" lvl="2" marL="914400" rtl="0" algn="l">
              <a:lnSpc>
                <a:spcPct val="90000"/>
              </a:lnSpc>
              <a:spcBef>
                <a:spcPts val="500"/>
              </a:spcBef>
              <a:spcAft>
                <a:spcPts val="0"/>
              </a:spcAft>
              <a:buClr>
                <a:schemeClr val="dk1"/>
              </a:buClr>
              <a:buSzPts val="2000"/>
              <a:buNone/>
            </a:pPr>
            <a:r>
              <a:rPr b="1" lang="ca-ES"/>
              <a:t>Exemple: </a:t>
            </a:r>
            <a:r>
              <a:rPr lang="ca-ES"/>
              <a:t>Venda d’electrodomèstics, d’automòbils, roba de marca.</a:t>
            </a:r>
            <a:endParaRPr/>
          </a:p>
          <a:p>
            <a:pPr indent="0" lvl="2" marL="914400" rtl="0" algn="l">
              <a:lnSpc>
                <a:spcPct val="90000"/>
              </a:lnSpc>
              <a:spcBef>
                <a:spcPts val="500"/>
              </a:spcBef>
              <a:spcAft>
                <a:spcPts val="0"/>
              </a:spcAft>
              <a:buClr>
                <a:schemeClr val="dk1"/>
              </a:buClr>
              <a:buSzPts val="2000"/>
              <a:buNone/>
            </a:pPr>
            <a:r>
              <a:t/>
            </a:r>
            <a:endParaRPr/>
          </a:p>
          <a:p>
            <a:pPr indent="-228600" lvl="1" marL="685800" rtl="0" algn="l">
              <a:lnSpc>
                <a:spcPct val="90000"/>
              </a:lnSpc>
              <a:spcBef>
                <a:spcPts val="500"/>
              </a:spcBef>
              <a:spcAft>
                <a:spcPts val="0"/>
              </a:spcAft>
              <a:buClr>
                <a:schemeClr val="dk1"/>
              </a:buClr>
              <a:buSzPts val="2400"/>
              <a:buChar char="•"/>
            </a:pPr>
            <a:r>
              <a:rPr b="1" lang="ca-ES"/>
              <a:t>Canal llarg: </a:t>
            </a:r>
            <a:r>
              <a:rPr lang="ca-ES"/>
              <a:t>intervenen molts intermediaris: majoristes, transportistes, agents comercials, representants... Quants més intermediaris més llarg és el canal i, normalment, més s’encareix el producte.</a:t>
            </a:r>
            <a:endParaRPr/>
          </a:p>
          <a:p>
            <a:pPr indent="0" lvl="2" marL="914400" rtl="0" algn="l">
              <a:lnSpc>
                <a:spcPct val="90000"/>
              </a:lnSpc>
              <a:spcBef>
                <a:spcPts val="500"/>
              </a:spcBef>
              <a:spcAft>
                <a:spcPts val="0"/>
              </a:spcAft>
              <a:buClr>
                <a:schemeClr val="dk1"/>
              </a:buClr>
              <a:buSzPts val="2000"/>
              <a:buNone/>
            </a:pPr>
            <a:r>
              <a:rPr b="1" lang="ca-ES"/>
              <a:t>Exemple: </a:t>
            </a:r>
            <a:r>
              <a:rPr lang="ca-ES"/>
              <a:t>La majoria dels productes de compra d’ús freqüent: productes cosmètics, productes neteja, productes generals de consum habitual,...</a:t>
            </a:r>
            <a:endParaRPr/>
          </a:p>
          <a:p>
            <a:pPr indent="-76200" lvl="1" marL="685800" rtl="0" algn="l">
              <a:lnSpc>
                <a:spcPct val="90000"/>
              </a:lnSpc>
              <a:spcBef>
                <a:spcPts val="500"/>
              </a:spcBef>
              <a:spcAft>
                <a:spcPts val="0"/>
              </a:spcAft>
              <a:buClr>
                <a:schemeClr val="dk1"/>
              </a:buClr>
              <a:buSzPts val="2400"/>
              <a:buNone/>
            </a:pPr>
            <a:r>
              <a:t/>
            </a:r>
            <a:endParaRPr/>
          </a:p>
        </p:txBody>
      </p:sp>
      <p:sp>
        <p:nvSpPr>
          <p:cNvPr id="371" name="Google Shape;371;p24"/>
          <p:cNvSpPr txBox="1"/>
          <p:nvPr>
            <p:ph type="title"/>
          </p:nvPr>
        </p:nvSpPr>
        <p:spPr>
          <a:xfrm>
            <a:off x="838200" y="365126"/>
            <a:ext cx="10515600" cy="12736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2.3.2.1 CANAL INDIRECTE</a:t>
            </a:r>
            <a:endParaRPr b="1" sz="4000"/>
          </a:p>
        </p:txBody>
      </p:sp>
      <p:pic>
        <p:nvPicPr>
          <p:cNvPr id="372" name="Google Shape;372;p24"/>
          <p:cNvPicPr preferRelativeResize="0"/>
          <p:nvPr/>
        </p:nvPicPr>
        <p:blipFill rotWithShape="1">
          <a:blip r:embed="rId3">
            <a:alphaModFix/>
          </a:blip>
          <a:srcRect b="0" l="0" r="0" t="0"/>
          <a:stretch/>
        </p:blipFill>
        <p:spPr>
          <a:xfrm>
            <a:off x="8685688" y="2429273"/>
            <a:ext cx="3133333" cy="235238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2.3.3.TIPUS DE DISTRIBUCIÓ</a:t>
            </a:r>
            <a:endParaRPr/>
          </a:p>
        </p:txBody>
      </p:sp>
      <p:sp>
        <p:nvSpPr>
          <p:cNvPr id="378" name="Google Shape;378;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b="1" lang="ca-ES"/>
              <a:t>Exclusiva</a:t>
            </a:r>
            <a:r>
              <a:rPr lang="ca-ES"/>
              <a:t>: el distribuïdor no ven productes de la competència</a:t>
            </a:r>
            <a:endParaRPr/>
          </a:p>
          <a:p>
            <a:pPr indent="-342900" lvl="0" marL="457200" rtl="0" algn="l">
              <a:lnSpc>
                <a:spcPct val="90000"/>
              </a:lnSpc>
              <a:spcBef>
                <a:spcPts val="1000"/>
              </a:spcBef>
              <a:spcAft>
                <a:spcPts val="0"/>
              </a:spcAft>
              <a:buClr>
                <a:schemeClr val="dk1"/>
              </a:buClr>
              <a:buSzPts val="1800"/>
              <a:buChar char="•"/>
            </a:pPr>
            <a:r>
              <a:rPr b="1" lang="ca-ES"/>
              <a:t>Intensiva</a:t>
            </a:r>
            <a:r>
              <a:rPr lang="ca-ES"/>
              <a:t>: màxima cobertura i xifra de vendes elevada, productes de menys marge que necessiten més rotació</a:t>
            </a:r>
            <a:endParaRPr/>
          </a:p>
          <a:p>
            <a:pPr indent="-228600" lvl="0" marL="457200" rtl="0" algn="l">
              <a:lnSpc>
                <a:spcPct val="90000"/>
              </a:lnSpc>
              <a:spcBef>
                <a:spcPts val="1000"/>
              </a:spcBef>
              <a:spcAft>
                <a:spcPts val="0"/>
              </a:spcAft>
              <a:buClr>
                <a:schemeClr val="dk1"/>
              </a:buClr>
              <a:buSzPts val="1800"/>
              <a:buNone/>
            </a:pPr>
            <a:r>
              <a:t/>
            </a:r>
            <a:endParaRPr/>
          </a:p>
        </p:txBody>
      </p:sp>
      <p:pic>
        <p:nvPicPr>
          <p:cNvPr id="379" name="Google Shape;379;p63"/>
          <p:cNvPicPr preferRelativeResize="0"/>
          <p:nvPr/>
        </p:nvPicPr>
        <p:blipFill rotWithShape="1">
          <a:blip r:embed="rId3">
            <a:alphaModFix/>
          </a:blip>
          <a:srcRect b="0" l="0" r="0" t="0"/>
          <a:stretch/>
        </p:blipFill>
        <p:spPr>
          <a:xfrm>
            <a:off x="4283242" y="3575999"/>
            <a:ext cx="2916876" cy="2916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697117" y="365125"/>
            <a:ext cx="10656683" cy="44063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Calibri"/>
              <a:buNone/>
            </a:pPr>
            <a:r>
              <a:rPr b="1" lang="ca-ES" sz="2800">
                <a:latin typeface="Calibri"/>
                <a:ea typeface="Calibri"/>
                <a:cs typeface="Calibri"/>
                <a:sym typeface="Calibri"/>
              </a:rPr>
              <a:t>1.2.TIPUS DE MERCATS</a:t>
            </a:r>
            <a:endParaRPr b="1" sz="2800">
              <a:latin typeface="Calibri"/>
              <a:ea typeface="Calibri"/>
              <a:cs typeface="Calibri"/>
              <a:sym typeface="Calibri"/>
            </a:endParaRPr>
          </a:p>
        </p:txBody>
      </p:sp>
      <p:pic>
        <p:nvPicPr>
          <p:cNvPr id="110" name="Google Shape;110;p4"/>
          <p:cNvPicPr preferRelativeResize="0"/>
          <p:nvPr>
            <p:ph idx="1" type="body"/>
          </p:nvPr>
        </p:nvPicPr>
        <p:blipFill rotWithShape="1">
          <a:blip r:embed="rId3">
            <a:alphaModFix/>
          </a:blip>
          <a:srcRect b="0" l="0" r="0" t="0"/>
          <a:stretch/>
        </p:blipFill>
        <p:spPr>
          <a:xfrm>
            <a:off x="1928388" y="946948"/>
            <a:ext cx="7731660" cy="566635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5"/>
          <p:cNvSpPr txBox="1"/>
          <p:nvPr>
            <p:ph idx="1" type="body"/>
          </p:nvPr>
        </p:nvSpPr>
        <p:spPr>
          <a:xfrm>
            <a:off x="992205" y="1379620"/>
            <a:ext cx="10515600" cy="54783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rPr lang="ca-ES"/>
              <a:t>Permet:</a:t>
            </a:r>
            <a:endParaRPr/>
          </a:p>
          <a:p>
            <a:pPr indent="-228600" lvl="0" marL="228600" rtl="0" algn="l">
              <a:lnSpc>
                <a:spcPct val="90000"/>
              </a:lnSpc>
              <a:spcBef>
                <a:spcPts val="1000"/>
              </a:spcBef>
              <a:spcAft>
                <a:spcPts val="0"/>
              </a:spcAft>
              <a:buClr>
                <a:schemeClr val="dk1"/>
              </a:buClr>
              <a:buSzPts val="2800"/>
              <a:buChar char="•"/>
            </a:pPr>
            <a:r>
              <a:rPr lang="ca-ES"/>
              <a:t>Eliminar intermediaris i reduir costos.</a:t>
            </a:r>
            <a:endParaRPr/>
          </a:p>
          <a:p>
            <a:pPr indent="-228600" lvl="0" marL="228600" rtl="0" algn="l">
              <a:lnSpc>
                <a:spcPct val="90000"/>
              </a:lnSpc>
              <a:spcBef>
                <a:spcPts val="1000"/>
              </a:spcBef>
              <a:spcAft>
                <a:spcPts val="0"/>
              </a:spcAft>
              <a:buClr>
                <a:schemeClr val="dk1"/>
              </a:buClr>
              <a:buSzPts val="2800"/>
              <a:buChar char="•"/>
            </a:pPr>
            <a:r>
              <a:rPr lang="ca-ES"/>
              <a:t>Possibilitar l’accés a nous segments de mercat com per ex. distants geogràficament.</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ca-ES" u="sng">
                <a:solidFill>
                  <a:schemeClr val="hlink"/>
                </a:solidFill>
                <a:hlinkClick r:id="rId3"/>
              </a:rPr>
              <a:t>http://www.labruixador.es/ca</a:t>
            </a:r>
            <a:endParaRPr/>
          </a:p>
          <a:p>
            <a:pPr indent="0" lvl="0" marL="0" rtl="0" algn="l">
              <a:lnSpc>
                <a:spcPct val="90000"/>
              </a:lnSpc>
              <a:spcBef>
                <a:spcPts val="1000"/>
              </a:spcBef>
              <a:spcAft>
                <a:spcPts val="0"/>
              </a:spcAft>
              <a:buClr>
                <a:schemeClr val="dk1"/>
              </a:buClr>
              <a:buSzPts val="2800"/>
              <a:buNone/>
            </a:pPr>
            <a:r>
              <a:rPr lang="ca-ES" u="sng">
                <a:solidFill>
                  <a:schemeClr val="hlink"/>
                </a:solidFill>
                <a:hlinkClick r:id="rId4"/>
              </a:rPr>
              <a:t>https://www.amazon.es/</a:t>
            </a:r>
            <a:endParaRPr/>
          </a:p>
          <a:p>
            <a:pPr indent="0" lvl="0" marL="0" rtl="0" algn="l">
              <a:lnSpc>
                <a:spcPct val="90000"/>
              </a:lnSpc>
              <a:spcBef>
                <a:spcPts val="1000"/>
              </a:spcBef>
              <a:spcAft>
                <a:spcPts val="0"/>
              </a:spcAft>
              <a:buClr>
                <a:schemeClr val="dk1"/>
              </a:buClr>
              <a:buSzPts val="2800"/>
              <a:buNone/>
            </a:pPr>
            <a:r>
              <a:rPr lang="ca-ES" u="sng">
                <a:solidFill>
                  <a:schemeClr val="hlink"/>
                </a:solidFill>
                <a:hlinkClick r:id="rId5"/>
              </a:rPr>
              <a:t>https://es.wallapop.com/</a:t>
            </a:r>
            <a:endParaRPr/>
          </a:p>
          <a:p>
            <a:pPr indent="0" lvl="0" marL="0" rtl="0" algn="l">
              <a:lnSpc>
                <a:spcPct val="90000"/>
              </a:lnSpc>
              <a:spcBef>
                <a:spcPts val="1000"/>
              </a:spcBef>
              <a:spcAft>
                <a:spcPts val="0"/>
              </a:spcAft>
              <a:buClr>
                <a:schemeClr val="dk1"/>
              </a:buClr>
              <a:buSzPts val="2800"/>
              <a:buNone/>
            </a:pPr>
            <a:r>
              <a:t/>
            </a:r>
            <a:endParaRPr/>
          </a:p>
          <a:p>
            <a:pPr indent="-76200" lvl="1" marL="685800" rtl="0" algn="l">
              <a:lnSpc>
                <a:spcPct val="90000"/>
              </a:lnSpc>
              <a:spcBef>
                <a:spcPts val="500"/>
              </a:spcBef>
              <a:spcAft>
                <a:spcPts val="0"/>
              </a:spcAft>
              <a:buClr>
                <a:schemeClr val="dk1"/>
              </a:buClr>
              <a:buSzPts val="2400"/>
              <a:buNone/>
            </a:pPr>
            <a:r>
              <a:t/>
            </a:r>
            <a:endParaRPr/>
          </a:p>
        </p:txBody>
      </p:sp>
      <p:sp>
        <p:nvSpPr>
          <p:cNvPr id="385" name="Google Shape;385;p25"/>
          <p:cNvSpPr txBox="1"/>
          <p:nvPr>
            <p:ph type="title"/>
          </p:nvPr>
        </p:nvSpPr>
        <p:spPr>
          <a:xfrm>
            <a:off x="838200" y="365126"/>
            <a:ext cx="10515600" cy="12736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2.3.4. VENDA PER INTERNET</a:t>
            </a:r>
            <a:endParaRPr b="1" sz="4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4.3.5.1.SISTEMES DE DISTRIBUCIÓ VERTICAL</a:t>
            </a:r>
            <a:endParaRPr/>
          </a:p>
        </p:txBody>
      </p:sp>
      <p:sp>
        <p:nvSpPr>
          <p:cNvPr id="391" name="Google Shape;391;p64"/>
          <p:cNvSpPr txBox="1"/>
          <p:nvPr>
            <p:ph idx="1" type="body"/>
          </p:nvPr>
        </p:nvSpPr>
        <p:spPr>
          <a:xfrm>
            <a:off x="144380" y="1690688"/>
            <a:ext cx="11502189" cy="1603375"/>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ca-ES" sz="2400"/>
              <a:t>Es tracta d’un conjunt de fabricants, majoristes  detallistes que funcionen com un sistema unificat. La clau està en que un dels membres del canal és, o bé el propietari de la resta d’organitzacions integrants o al menys té participacions en elles, o bé que tingui tant poder que la resta de les organitzacions creguin que els hi surt a compte cooperar.</a:t>
            </a:r>
            <a:endParaRPr/>
          </a:p>
          <a:p>
            <a:pPr indent="-228600" lvl="0" marL="457200" rtl="0" algn="l">
              <a:lnSpc>
                <a:spcPct val="90000"/>
              </a:lnSpc>
              <a:spcBef>
                <a:spcPts val="1000"/>
              </a:spcBef>
              <a:spcAft>
                <a:spcPts val="0"/>
              </a:spcAft>
              <a:buClr>
                <a:schemeClr val="dk1"/>
              </a:buClr>
              <a:buSzPts val="1800"/>
              <a:buNone/>
            </a:pPr>
            <a:r>
              <a:t/>
            </a:r>
            <a:endParaRPr/>
          </a:p>
        </p:txBody>
      </p:sp>
      <p:pic>
        <p:nvPicPr>
          <p:cNvPr id="392" name="Google Shape;392;p64"/>
          <p:cNvPicPr preferRelativeResize="0"/>
          <p:nvPr/>
        </p:nvPicPr>
        <p:blipFill rotWithShape="1">
          <a:blip r:embed="rId3">
            <a:alphaModFix/>
          </a:blip>
          <a:srcRect b="0" l="0" r="0" t="0"/>
          <a:stretch/>
        </p:blipFill>
        <p:spPr>
          <a:xfrm>
            <a:off x="6721643" y="3403465"/>
            <a:ext cx="4632158" cy="2424986"/>
          </a:xfrm>
          <a:prstGeom prst="rect">
            <a:avLst/>
          </a:prstGeom>
          <a:noFill/>
          <a:ln>
            <a:noFill/>
          </a:ln>
        </p:spPr>
      </p:pic>
      <p:pic>
        <p:nvPicPr>
          <p:cNvPr id="393" name="Google Shape;393;p64"/>
          <p:cNvPicPr preferRelativeResize="0"/>
          <p:nvPr/>
        </p:nvPicPr>
        <p:blipFill rotWithShape="1">
          <a:blip r:embed="rId4">
            <a:alphaModFix/>
          </a:blip>
          <a:srcRect b="0" l="0" r="0" t="0"/>
          <a:stretch/>
        </p:blipFill>
        <p:spPr>
          <a:xfrm>
            <a:off x="1619810" y="3294063"/>
            <a:ext cx="4476190" cy="3400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ca-ES" sz="4000"/>
              <a:t>4.3.5.2.SISTEMES DE DISTRIBUCIÓ HORITZONTAL</a:t>
            </a:r>
            <a:endParaRPr/>
          </a:p>
        </p:txBody>
      </p:sp>
      <p:sp>
        <p:nvSpPr>
          <p:cNvPr id="399" name="Google Shape;399;p65"/>
          <p:cNvSpPr txBox="1"/>
          <p:nvPr>
            <p:ph idx="1" type="body"/>
          </p:nvPr>
        </p:nvSpPr>
        <p:spPr>
          <a:xfrm>
            <a:off x="800239" y="1530823"/>
            <a:ext cx="10515600" cy="1479049"/>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ca-ES" sz="2400"/>
              <a:t>Els sistemes horitzontals són aquells en que dos o més empreses del mateix nivell sumen esforços per aprofitar oportunitats comercials. La unió pot ser temporal o permanent.</a:t>
            </a:r>
            <a:endParaRPr/>
          </a:p>
          <a:p>
            <a:pPr indent="-228600" lvl="0" marL="457200" rtl="0" algn="l">
              <a:lnSpc>
                <a:spcPct val="90000"/>
              </a:lnSpc>
              <a:spcBef>
                <a:spcPts val="1000"/>
              </a:spcBef>
              <a:spcAft>
                <a:spcPts val="0"/>
              </a:spcAft>
              <a:buClr>
                <a:schemeClr val="dk1"/>
              </a:buClr>
              <a:buSzPts val="1800"/>
              <a:buNone/>
            </a:pPr>
            <a:r>
              <a:t/>
            </a:r>
            <a:endParaRPr/>
          </a:p>
        </p:txBody>
      </p:sp>
      <p:pic>
        <p:nvPicPr>
          <p:cNvPr id="400" name="Google Shape;400;p65"/>
          <p:cNvPicPr preferRelativeResize="0"/>
          <p:nvPr/>
        </p:nvPicPr>
        <p:blipFill rotWithShape="1">
          <a:blip r:embed="rId3">
            <a:alphaModFix/>
          </a:blip>
          <a:srcRect b="0" l="0" r="0" t="0"/>
          <a:stretch/>
        </p:blipFill>
        <p:spPr>
          <a:xfrm>
            <a:off x="6459545" y="3062063"/>
            <a:ext cx="4932216" cy="2937684"/>
          </a:xfrm>
          <a:prstGeom prst="rect">
            <a:avLst/>
          </a:prstGeom>
          <a:noFill/>
          <a:ln>
            <a:noFill/>
          </a:ln>
        </p:spPr>
      </p:pic>
      <p:pic>
        <p:nvPicPr>
          <p:cNvPr id="401" name="Google Shape;401;p65"/>
          <p:cNvPicPr preferRelativeResize="0"/>
          <p:nvPr/>
        </p:nvPicPr>
        <p:blipFill rotWithShape="1">
          <a:blip r:embed="rId4">
            <a:alphaModFix/>
          </a:blip>
          <a:srcRect b="0" l="0" r="0" t="0"/>
          <a:stretch/>
        </p:blipFill>
        <p:spPr>
          <a:xfrm>
            <a:off x="1648381" y="3062063"/>
            <a:ext cx="4447619" cy="34666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8"/>
          <p:cNvSpPr txBox="1"/>
          <p:nvPr>
            <p:ph idx="1" type="body"/>
          </p:nvPr>
        </p:nvSpPr>
        <p:spPr>
          <a:xfrm>
            <a:off x="992205" y="991589"/>
            <a:ext cx="7349690" cy="5184621"/>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800"/>
              <a:buNone/>
            </a:pPr>
            <a:r>
              <a:t/>
            </a:r>
            <a:endParaRPr/>
          </a:p>
          <a:p>
            <a:pPr indent="0" lvl="0" marL="0" rtl="0" algn="just">
              <a:lnSpc>
                <a:spcPct val="80000"/>
              </a:lnSpc>
              <a:spcBef>
                <a:spcPts val="1000"/>
              </a:spcBef>
              <a:spcAft>
                <a:spcPts val="0"/>
              </a:spcAft>
              <a:buClr>
                <a:schemeClr val="dk1"/>
              </a:buClr>
              <a:buSzPts val="2800"/>
              <a:buNone/>
            </a:pPr>
            <a:r>
              <a:rPr lang="ca-ES"/>
              <a:t>És el conjunt d’activitats de curta durada adreçades a intermediaris i consumidors que tracten d’estimular la demanda a curt termini d’un producte, per tal de comunicar-ne l’existència, les característiques i les necessitats que satisfà i per motivar el consumidor que l’adquireixi.</a:t>
            </a:r>
            <a:endParaRPr/>
          </a:p>
          <a:p>
            <a:pPr indent="0" lvl="0" marL="0" rtl="0" algn="just">
              <a:lnSpc>
                <a:spcPct val="80000"/>
              </a:lnSpc>
              <a:spcBef>
                <a:spcPts val="1000"/>
              </a:spcBef>
              <a:spcAft>
                <a:spcPts val="0"/>
              </a:spcAft>
              <a:buClr>
                <a:schemeClr val="dk1"/>
              </a:buClr>
              <a:buSzPts val="2800"/>
              <a:buNone/>
            </a:pPr>
            <a:r>
              <a:t/>
            </a:r>
            <a:endParaRPr/>
          </a:p>
          <a:p>
            <a:pPr indent="0" lvl="0" marL="0" rtl="0" algn="just">
              <a:lnSpc>
                <a:spcPct val="80000"/>
              </a:lnSpc>
              <a:spcBef>
                <a:spcPts val="1000"/>
              </a:spcBef>
              <a:spcAft>
                <a:spcPts val="0"/>
              </a:spcAft>
              <a:buSzPts val="2800"/>
              <a:buNone/>
            </a:pPr>
            <a:r>
              <a:rPr b="1" lang="ca-ES"/>
              <a:t>La política de promoció o comunicació </a:t>
            </a:r>
            <a:r>
              <a:rPr lang="ca-ES"/>
              <a:t>no tracta només de fer publicitat, sinó d’establir una comunicació amb el client amb l’objectiu d’establir relacions de confiança amb ell</a:t>
            </a:r>
            <a:endParaRPr/>
          </a:p>
          <a:p>
            <a:pPr indent="0" lvl="0" marL="0" rtl="0" algn="l">
              <a:lnSpc>
                <a:spcPct val="80000"/>
              </a:lnSpc>
              <a:spcBef>
                <a:spcPts val="1000"/>
              </a:spcBef>
              <a:spcAft>
                <a:spcPts val="0"/>
              </a:spcAft>
              <a:buSzPts val="2800"/>
              <a:buNone/>
            </a:pPr>
            <a:r>
              <a:t/>
            </a:r>
            <a:endParaRPr/>
          </a:p>
          <a:p>
            <a:pPr indent="0" lvl="0" marL="0" rtl="0" algn="l">
              <a:lnSpc>
                <a:spcPct val="80000"/>
              </a:lnSpc>
              <a:spcBef>
                <a:spcPts val="1000"/>
              </a:spcBef>
              <a:spcAft>
                <a:spcPts val="0"/>
              </a:spcAft>
              <a:buSzPts val="2800"/>
              <a:buNone/>
            </a:pPr>
            <a:r>
              <a:t/>
            </a:r>
            <a:endParaRPr/>
          </a:p>
          <a:p>
            <a:pPr indent="-76200" lvl="1" marL="685800" rtl="0" algn="l">
              <a:lnSpc>
                <a:spcPct val="80000"/>
              </a:lnSpc>
              <a:spcBef>
                <a:spcPts val="500"/>
              </a:spcBef>
              <a:spcAft>
                <a:spcPts val="0"/>
              </a:spcAft>
              <a:buClr>
                <a:schemeClr val="dk1"/>
              </a:buClr>
              <a:buSzPts val="2400"/>
              <a:buNone/>
            </a:pPr>
            <a:r>
              <a:t/>
            </a:r>
            <a:endParaRPr/>
          </a:p>
        </p:txBody>
      </p:sp>
      <p:sp>
        <p:nvSpPr>
          <p:cNvPr id="407" name="Google Shape;407;p28"/>
          <p:cNvSpPr txBox="1"/>
          <p:nvPr>
            <p:ph type="title"/>
          </p:nvPr>
        </p:nvSpPr>
        <p:spPr>
          <a:xfrm>
            <a:off x="838200" y="365126"/>
            <a:ext cx="10515600" cy="12736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2.4. LA COMUNICACIÓ</a:t>
            </a:r>
            <a:endParaRPr b="1" sz="4000" u="sng"/>
          </a:p>
        </p:txBody>
      </p:sp>
      <p:pic>
        <p:nvPicPr>
          <p:cNvPr id="408" name="Google Shape;408;p28"/>
          <p:cNvPicPr preferRelativeResize="0"/>
          <p:nvPr/>
        </p:nvPicPr>
        <p:blipFill rotWithShape="1">
          <a:blip r:embed="rId3">
            <a:alphaModFix/>
          </a:blip>
          <a:srcRect b="0" l="0" r="0" t="0"/>
          <a:stretch/>
        </p:blipFill>
        <p:spPr>
          <a:xfrm>
            <a:off x="8624109" y="2301977"/>
            <a:ext cx="3022459" cy="265976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9"/>
          <p:cNvSpPr txBox="1"/>
          <p:nvPr>
            <p:ph idx="1" type="body"/>
          </p:nvPr>
        </p:nvSpPr>
        <p:spPr>
          <a:xfrm>
            <a:off x="838200" y="1075593"/>
            <a:ext cx="10515600" cy="55716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ca-ES"/>
              <a:t>Per a que la comunicació sigui eficaç hem de decidir</a:t>
            </a:r>
            <a:r>
              <a:rPr b="1" lang="ca-ES"/>
              <a:t>:</a:t>
            </a:r>
            <a:endParaRPr/>
          </a:p>
          <a:p>
            <a:pPr indent="-514350" lvl="0" marL="514350" rtl="0" algn="l">
              <a:lnSpc>
                <a:spcPct val="90000"/>
              </a:lnSpc>
              <a:spcBef>
                <a:spcPts val="1000"/>
              </a:spcBef>
              <a:spcAft>
                <a:spcPts val="0"/>
              </a:spcAft>
              <a:buClr>
                <a:schemeClr val="dk1"/>
              </a:buClr>
              <a:buSzPts val="2800"/>
              <a:buAutoNum type="arabicPeriod"/>
            </a:pPr>
            <a:r>
              <a:rPr b="1" lang="ca-ES"/>
              <a:t>L’audiència meta: </a:t>
            </a:r>
            <a:r>
              <a:rPr lang="ca-ES"/>
              <a:t>segment del mercat, públic objectiu.</a:t>
            </a:r>
            <a:endParaRPr/>
          </a:p>
          <a:p>
            <a:pPr indent="-514350" lvl="0" marL="514350" rtl="0" algn="l">
              <a:lnSpc>
                <a:spcPct val="90000"/>
              </a:lnSpc>
              <a:spcBef>
                <a:spcPts val="1000"/>
              </a:spcBef>
              <a:spcAft>
                <a:spcPts val="0"/>
              </a:spcAft>
              <a:buClr>
                <a:schemeClr val="dk1"/>
              </a:buClr>
              <a:buSzPts val="2800"/>
              <a:buAutoNum type="arabicPeriod"/>
            </a:pPr>
            <a:r>
              <a:rPr b="1" lang="ca-ES"/>
              <a:t>Triar el missatge en base a la resposta que es vol aconseguir: </a:t>
            </a:r>
            <a:r>
              <a:rPr lang="ca-ES"/>
              <a:t>cal decidir si volem incidir en el disseny, en el servei postvenda, en el preu...</a:t>
            </a:r>
            <a:endParaRPr/>
          </a:p>
          <a:p>
            <a:pPr indent="-514350" lvl="0" marL="514350" rtl="0" algn="l">
              <a:lnSpc>
                <a:spcPct val="90000"/>
              </a:lnSpc>
              <a:spcBef>
                <a:spcPts val="1000"/>
              </a:spcBef>
              <a:spcAft>
                <a:spcPts val="0"/>
              </a:spcAft>
              <a:buClr>
                <a:schemeClr val="dk1"/>
              </a:buClr>
              <a:buSzPts val="2800"/>
              <a:buAutoNum type="arabicPeriod"/>
            </a:pPr>
            <a:r>
              <a:rPr b="1" lang="ca-ES"/>
              <a:t>Triar un mitjà de comunicació adient: </a:t>
            </a:r>
            <a:r>
              <a:rPr lang="ca-ES"/>
              <a:t>TV, ràdio, revistes, internet, diaris, correu directe, publicitat exterior,...</a:t>
            </a:r>
            <a:endParaRPr/>
          </a:p>
          <a:p>
            <a:pPr indent="-514350" lvl="0" marL="514350" rtl="0" algn="l">
              <a:lnSpc>
                <a:spcPct val="90000"/>
              </a:lnSpc>
              <a:spcBef>
                <a:spcPts val="1000"/>
              </a:spcBef>
              <a:spcAft>
                <a:spcPts val="0"/>
              </a:spcAft>
              <a:buClr>
                <a:schemeClr val="dk1"/>
              </a:buClr>
              <a:buSzPts val="2800"/>
              <a:buAutoNum type="arabicPeriod"/>
            </a:pPr>
            <a:r>
              <a:rPr b="1" lang="ca-ES"/>
              <a:t>Establir un mètode de retroalimentació (feedback): </a:t>
            </a:r>
            <a:r>
              <a:rPr lang="ca-ES"/>
              <a:t>interessa conèixer quina ha estat la resposta dels clients per corregir possibles errors.</a:t>
            </a:r>
            <a:endParaRPr b="1"/>
          </a:p>
        </p:txBody>
      </p:sp>
      <p:sp>
        <p:nvSpPr>
          <p:cNvPr id="414" name="Google Shape;414;p29"/>
          <p:cNvSpPr txBox="1"/>
          <p:nvPr>
            <p:ph type="title"/>
          </p:nvPr>
        </p:nvSpPr>
        <p:spPr>
          <a:xfrm>
            <a:off x="838200" y="-52906"/>
            <a:ext cx="10515600" cy="12736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2.4. LA COMUNICACIÓ</a:t>
            </a:r>
            <a:endParaRPr b="1" sz="4000" u="sng"/>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0"/>
          <p:cNvSpPr txBox="1"/>
          <p:nvPr>
            <p:ph idx="1" type="body"/>
          </p:nvPr>
        </p:nvSpPr>
        <p:spPr>
          <a:xfrm>
            <a:off x="838200" y="927279"/>
            <a:ext cx="10515600" cy="5249684"/>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Calibri"/>
              <a:buAutoNum type="alphaLcParenR"/>
            </a:pPr>
            <a:r>
              <a:rPr b="1" lang="ca-ES"/>
              <a:t>PUBLICITAT</a:t>
            </a:r>
            <a:endParaRPr/>
          </a:p>
          <a:p>
            <a:pPr indent="0" lvl="1" marL="457200" rtl="0" algn="l">
              <a:lnSpc>
                <a:spcPct val="90000"/>
              </a:lnSpc>
              <a:spcBef>
                <a:spcPts val="500"/>
              </a:spcBef>
              <a:spcAft>
                <a:spcPts val="0"/>
              </a:spcAft>
              <a:buClr>
                <a:schemeClr val="dk1"/>
              </a:buClr>
              <a:buSzPts val="2400"/>
              <a:buNone/>
            </a:pPr>
            <a:r>
              <a:t/>
            </a:r>
            <a:endParaRPr/>
          </a:p>
          <a:p>
            <a:pPr indent="-228600" lvl="1" marL="685800" rtl="0" algn="l">
              <a:lnSpc>
                <a:spcPct val="90000"/>
              </a:lnSpc>
              <a:spcBef>
                <a:spcPts val="500"/>
              </a:spcBef>
              <a:spcAft>
                <a:spcPts val="0"/>
              </a:spcAft>
              <a:buClr>
                <a:schemeClr val="dk1"/>
              </a:buClr>
              <a:buSzPts val="2400"/>
              <a:buChar char="•"/>
            </a:pPr>
            <a:r>
              <a:rPr lang="ca-ES"/>
              <a:t>Pretén incrementar el consum d’un producte a través d’espots de televisió, falques de ràdio, baners a internet, anuncis en premsa, etc.</a:t>
            </a:r>
            <a:endParaRPr/>
          </a:p>
          <a:p>
            <a:pPr indent="-228600" lvl="1" marL="685800" rtl="0" algn="l">
              <a:lnSpc>
                <a:spcPct val="90000"/>
              </a:lnSpc>
              <a:spcBef>
                <a:spcPts val="500"/>
              </a:spcBef>
              <a:spcAft>
                <a:spcPts val="0"/>
              </a:spcAft>
              <a:buClr>
                <a:schemeClr val="dk1"/>
              </a:buClr>
              <a:buSzPts val="2400"/>
              <a:buChar char="•"/>
            </a:pPr>
            <a:r>
              <a:rPr lang="ca-ES"/>
              <a:t>Les funcions principals de la publicitat són:</a:t>
            </a:r>
            <a:endParaRPr/>
          </a:p>
          <a:p>
            <a:pPr indent="-228600" lvl="2" marL="1143000" rtl="0" algn="l">
              <a:lnSpc>
                <a:spcPct val="90000"/>
              </a:lnSpc>
              <a:spcBef>
                <a:spcPts val="500"/>
              </a:spcBef>
              <a:spcAft>
                <a:spcPts val="0"/>
              </a:spcAft>
              <a:buClr>
                <a:schemeClr val="dk1"/>
              </a:buClr>
              <a:buSzPts val="2400"/>
              <a:buFont typeface="Calibri"/>
              <a:buChar char="-"/>
            </a:pPr>
            <a:r>
              <a:rPr b="1" lang="ca-ES" sz="2400"/>
              <a:t>Informar</a:t>
            </a:r>
            <a:endParaRPr/>
          </a:p>
          <a:p>
            <a:pPr indent="-228600" lvl="2" marL="1143000" rtl="0" algn="l">
              <a:lnSpc>
                <a:spcPct val="90000"/>
              </a:lnSpc>
              <a:spcBef>
                <a:spcPts val="500"/>
              </a:spcBef>
              <a:spcAft>
                <a:spcPts val="0"/>
              </a:spcAft>
              <a:buClr>
                <a:schemeClr val="dk1"/>
              </a:buClr>
              <a:buSzPts val="2400"/>
              <a:buFont typeface="Calibri"/>
              <a:buChar char="-"/>
            </a:pPr>
            <a:r>
              <a:rPr b="1" lang="ca-ES" sz="2400"/>
              <a:t>Persuadir</a:t>
            </a:r>
            <a:endParaRPr/>
          </a:p>
          <a:p>
            <a:pPr indent="-228600" lvl="2" marL="1143000" rtl="0" algn="l">
              <a:lnSpc>
                <a:spcPct val="90000"/>
              </a:lnSpc>
              <a:spcBef>
                <a:spcPts val="500"/>
              </a:spcBef>
              <a:spcAft>
                <a:spcPts val="0"/>
              </a:spcAft>
              <a:buClr>
                <a:schemeClr val="dk1"/>
              </a:buClr>
              <a:buSzPts val="2400"/>
              <a:buFont typeface="Calibri"/>
              <a:buChar char="-"/>
            </a:pPr>
            <a:r>
              <a:rPr b="1" lang="ca-ES" sz="2400"/>
              <a:t>Comparar (ex: suc Don Simon i Minute Maid)</a:t>
            </a:r>
            <a:endParaRPr/>
          </a:p>
          <a:p>
            <a:pPr indent="-228600" lvl="2" marL="1143000" rtl="0" algn="l">
              <a:lnSpc>
                <a:spcPct val="90000"/>
              </a:lnSpc>
              <a:spcBef>
                <a:spcPts val="500"/>
              </a:spcBef>
              <a:spcAft>
                <a:spcPts val="0"/>
              </a:spcAft>
              <a:buClr>
                <a:schemeClr val="dk1"/>
              </a:buClr>
              <a:buSzPts val="2400"/>
              <a:buFont typeface="Calibri"/>
              <a:buChar char="-"/>
            </a:pPr>
            <a:r>
              <a:rPr b="1" lang="ca-ES" sz="2400"/>
              <a:t>Recordar (ex: Coca-Cola)</a:t>
            </a:r>
            <a:endParaRPr/>
          </a:p>
          <a:p>
            <a:pPr indent="0" lvl="0" marL="0" rtl="0" algn="l">
              <a:lnSpc>
                <a:spcPct val="90000"/>
              </a:lnSpc>
              <a:spcBef>
                <a:spcPts val="1000"/>
              </a:spcBef>
              <a:spcAft>
                <a:spcPts val="0"/>
              </a:spcAft>
              <a:buClr>
                <a:schemeClr val="dk1"/>
              </a:buClr>
              <a:buSzPts val="2800"/>
              <a:buNone/>
            </a:pPr>
            <a:r>
              <a:t/>
            </a:r>
            <a:endParaRPr b="1"/>
          </a:p>
        </p:txBody>
      </p:sp>
      <p:sp>
        <p:nvSpPr>
          <p:cNvPr id="420" name="Google Shape;420;p30"/>
          <p:cNvSpPr txBox="1"/>
          <p:nvPr>
            <p:ph type="title"/>
          </p:nvPr>
        </p:nvSpPr>
        <p:spPr>
          <a:xfrm>
            <a:off x="838200" y="-652"/>
            <a:ext cx="10515600" cy="8889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2.4. LA COMUNICACIÓ</a:t>
            </a:r>
            <a:endParaRPr b="1" sz="4000" u="sng"/>
          </a:p>
        </p:txBody>
      </p:sp>
      <p:pic>
        <p:nvPicPr>
          <p:cNvPr id="421" name="Google Shape;421;p30"/>
          <p:cNvPicPr preferRelativeResize="0"/>
          <p:nvPr/>
        </p:nvPicPr>
        <p:blipFill rotWithShape="1">
          <a:blip r:embed="rId3">
            <a:alphaModFix/>
          </a:blip>
          <a:srcRect b="0" l="0" r="0" t="0"/>
          <a:stretch/>
        </p:blipFill>
        <p:spPr>
          <a:xfrm>
            <a:off x="8304419" y="2841290"/>
            <a:ext cx="2331495" cy="15654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1"/>
          <p:cNvSpPr txBox="1"/>
          <p:nvPr>
            <p:ph type="title"/>
          </p:nvPr>
        </p:nvSpPr>
        <p:spPr>
          <a:xfrm>
            <a:off x="838200" y="365125"/>
            <a:ext cx="10515600" cy="61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Narrow"/>
              <a:buNone/>
            </a:pPr>
            <a:r>
              <a:rPr b="1" lang="ca-ES" sz="2800">
                <a:latin typeface="Arial Narrow"/>
                <a:ea typeface="Arial Narrow"/>
                <a:cs typeface="Arial Narrow"/>
                <a:sym typeface="Arial Narrow"/>
              </a:rPr>
              <a:t>AVANTATGES I INCONVENIENTS DELS MITJANS DE COMUNICACIÓ</a:t>
            </a:r>
            <a:endParaRPr b="1" sz="2800">
              <a:latin typeface="Arial Narrow"/>
              <a:ea typeface="Arial Narrow"/>
              <a:cs typeface="Arial Narrow"/>
              <a:sym typeface="Arial Narrow"/>
            </a:endParaRPr>
          </a:p>
        </p:txBody>
      </p:sp>
      <p:graphicFrame>
        <p:nvGraphicFramePr>
          <p:cNvPr id="428" name="Google Shape;428;p31"/>
          <p:cNvGraphicFramePr/>
          <p:nvPr/>
        </p:nvGraphicFramePr>
        <p:xfrm>
          <a:off x="502275" y="901519"/>
          <a:ext cx="3000000" cy="3000000"/>
        </p:xfrm>
        <a:graphic>
          <a:graphicData uri="http://schemas.openxmlformats.org/drawingml/2006/table">
            <a:tbl>
              <a:tblPr bandRow="1" firstRow="1">
                <a:noFill/>
                <a:tableStyleId>{187FE245-6A65-4994-A1B3-FB67ED2E3D85}</a:tableStyleId>
              </a:tblPr>
              <a:tblGrid>
                <a:gridCol w="3807850"/>
                <a:gridCol w="3807850"/>
                <a:gridCol w="3807850"/>
              </a:tblGrid>
              <a:tr h="373500">
                <a:tc>
                  <a:txBody>
                    <a:bodyPr/>
                    <a:lstStyle/>
                    <a:p>
                      <a:pPr indent="0" lvl="0" marL="0" marR="0" rtl="0" algn="ctr">
                        <a:lnSpc>
                          <a:spcPct val="100000"/>
                        </a:lnSpc>
                        <a:spcBef>
                          <a:spcPts val="0"/>
                        </a:spcBef>
                        <a:spcAft>
                          <a:spcPts val="0"/>
                        </a:spcAft>
                        <a:buClr>
                          <a:srgbClr val="000000"/>
                        </a:buClr>
                        <a:buSzPts val="1800"/>
                        <a:buFont typeface="Arial"/>
                        <a:buNone/>
                      </a:pPr>
                      <a:r>
                        <a:rPr lang="ca-ES" sz="1800" u="none" cap="none" strike="noStrike"/>
                        <a:t>MITJÀ DE COMUNICACIÓ</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ca-ES" sz="1800" u="none" cap="none" strike="noStrike"/>
                        <a:t>AVANTATGES</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ca-ES" sz="1800" u="none" cap="none" strike="noStrike"/>
                        <a:t>DESAVANTATGES</a:t>
                      </a:r>
                      <a:endParaRPr sz="1800" u="none" cap="none" strike="noStrike"/>
                    </a:p>
                  </a:txBody>
                  <a:tcPr marT="45725" marB="45725" marR="91450" marL="91450"/>
                </a:tc>
              </a:tr>
              <a:tr h="669700">
                <a:tc>
                  <a:txBody>
                    <a:bodyPr/>
                    <a:lstStyle/>
                    <a:p>
                      <a:pPr indent="0" lvl="0" marL="0" marR="0" rtl="0" algn="ctr">
                        <a:lnSpc>
                          <a:spcPct val="100000"/>
                        </a:lnSpc>
                        <a:spcBef>
                          <a:spcPts val="0"/>
                        </a:spcBef>
                        <a:spcAft>
                          <a:spcPts val="0"/>
                        </a:spcAft>
                        <a:buClr>
                          <a:srgbClr val="000000"/>
                        </a:buClr>
                        <a:buSzPts val="1800"/>
                        <a:buFont typeface="Arial"/>
                        <a:buNone/>
                      </a:pPr>
                      <a:r>
                        <a:rPr lang="ca-ES" sz="1800" u="none" cap="none" strike="noStrike"/>
                        <a:t>CORREU DIRECTE</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Selecciones l’audiència</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Alta permanència del missatge</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Cost elevat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Correu brossa (spam)</a:t>
                      </a:r>
                      <a:endParaRPr sz="1800" u="none" cap="none" strike="noStrike"/>
                    </a:p>
                  </a:txBody>
                  <a:tcPr marT="45725" marB="45725" marR="91450" marL="91450"/>
                </a:tc>
              </a:tr>
              <a:tr h="734100">
                <a:tc>
                  <a:txBody>
                    <a:bodyPr/>
                    <a:lstStyle/>
                    <a:p>
                      <a:pPr indent="0" lvl="0" marL="0" marR="0" rtl="0" algn="ctr">
                        <a:lnSpc>
                          <a:spcPct val="100000"/>
                        </a:lnSpc>
                        <a:spcBef>
                          <a:spcPts val="0"/>
                        </a:spcBef>
                        <a:spcAft>
                          <a:spcPts val="0"/>
                        </a:spcAft>
                        <a:buClr>
                          <a:srgbClr val="000000"/>
                        </a:buClr>
                        <a:buSzPts val="1800"/>
                        <a:buFont typeface="Arial"/>
                        <a:buNone/>
                      </a:pPr>
                      <a:r>
                        <a:rPr lang="ca-ES" sz="1800" u="none" cap="none" strike="noStrike"/>
                        <a:t>DIARIS</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Selecciones geogràficament l’audiència</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Permanència escassa del missatge</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Qualitat d’impressió baixa</a:t>
                      </a:r>
                      <a:endParaRPr sz="1800" u="none" cap="none" strike="noStrike"/>
                    </a:p>
                  </a:txBody>
                  <a:tcPr marT="45725" marB="45725" marR="91450" marL="91450"/>
                </a:tc>
              </a:tr>
              <a:tr h="1001700">
                <a:tc>
                  <a:txBody>
                    <a:bodyPr/>
                    <a:lstStyle/>
                    <a:p>
                      <a:pPr indent="0" lvl="0" marL="0" marR="0" rtl="0" algn="ctr">
                        <a:lnSpc>
                          <a:spcPct val="100000"/>
                        </a:lnSpc>
                        <a:spcBef>
                          <a:spcPts val="0"/>
                        </a:spcBef>
                        <a:spcAft>
                          <a:spcPts val="0"/>
                        </a:spcAft>
                        <a:buClr>
                          <a:srgbClr val="000000"/>
                        </a:buClr>
                        <a:buSzPts val="1800"/>
                        <a:buFont typeface="Arial"/>
                        <a:buNone/>
                      </a:pPr>
                      <a:r>
                        <a:rPr lang="ca-ES" sz="1800" u="none" cap="none" strike="noStrike"/>
                        <a:t>REVISTES</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Selecció de l’audiència</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Alta qualitat d’impressió</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Gran impuls visual</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Freqüència d’emissió baixa</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Audiència limitada</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Cost elevat</a:t>
                      </a:r>
                      <a:endParaRPr sz="1800" u="none" cap="none" strike="noStrike"/>
                    </a:p>
                  </a:txBody>
                  <a:tcPr marT="45725" marB="45725" marR="91450" marL="91450"/>
                </a:tc>
              </a:tr>
              <a:tr h="851325">
                <a:tc>
                  <a:txBody>
                    <a:bodyPr/>
                    <a:lstStyle/>
                    <a:p>
                      <a:pPr indent="0" lvl="0" marL="0" marR="0" rtl="0" algn="ctr">
                        <a:lnSpc>
                          <a:spcPct val="100000"/>
                        </a:lnSpc>
                        <a:spcBef>
                          <a:spcPts val="0"/>
                        </a:spcBef>
                        <a:spcAft>
                          <a:spcPts val="0"/>
                        </a:spcAft>
                        <a:buClr>
                          <a:srgbClr val="000000"/>
                        </a:buClr>
                        <a:buSzPts val="1800"/>
                        <a:buFont typeface="Arial"/>
                        <a:buNone/>
                      </a:pPr>
                      <a:r>
                        <a:rPr lang="ca-ES" sz="1800" u="none" cap="none" strike="noStrike"/>
                        <a:t>RÀDIO</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Gran audiència</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Selecció geogràfica de l’audiència</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Falta de suport visual</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Poca permanència del missatge</a:t>
                      </a:r>
                      <a:endParaRPr sz="1800" u="none" cap="none" strike="noStrike"/>
                    </a:p>
                  </a:txBody>
                  <a:tcPr marT="45725" marB="45725" marR="91450" marL="91450"/>
                </a:tc>
              </a:tr>
              <a:tr h="851325">
                <a:tc>
                  <a:txBody>
                    <a:bodyPr/>
                    <a:lstStyle/>
                    <a:p>
                      <a:pPr indent="0" lvl="0" marL="0" marR="0" rtl="0" algn="ctr">
                        <a:lnSpc>
                          <a:spcPct val="100000"/>
                        </a:lnSpc>
                        <a:spcBef>
                          <a:spcPts val="0"/>
                        </a:spcBef>
                        <a:spcAft>
                          <a:spcPts val="0"/>
                        </a:spcAft>
                        <a:buClr>
                          <a:srgbClr val="000000"/>
                        </a:buClr>
                        <a:buSzPts val="1800"/>
                        <a:buFont typeface="Arial"/>
                        <a:buNone/>
                      </a:pPr>
                      <a:r>
                        <a:rPr lang="ca-ES" sz="1800" u="none" cap="none" strike="noStrike"/>
                        <a:t>TELEVISIÓ</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Combina visió, so i moviment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Poder d’atracció alt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Audiència elevada</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Cost elevat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Possibilitat de passar inadvertit entre tants anuncis</a:t>
                      </a:r>
                      <a:endParaRPr sz="1800" u="none" cap="none" strike="noStrike"/>
                    </a:p>
                  </a:txBody>
                  <a:tcPr marT="45725" marB="45725" marR="91450" marL="91450"/>
                </a:tc>
              </a:tr>
              <a:tr h="851325">
                <a:tc>
                  <a:txBody>
                    <a:bodyPr/>
                    <a:lstStyle/>
                    <a:p>
                      <a:pPr indent="0" lvl="0" marL="0" marR="0" rtl="0" algn="ctr">
                        <a:lnSpc>
                          <a:spcPct val="100000"/>
                        </a:lnSpc>
                        <a:spcBef>
                          <a:spcPts val="0"/>
                        </a:spcBef>
                        <a:spcAft>
                          <a:spcPts val="0"/>
                        </a:spcAft>
                        <a:buClr>
                          <a:srgbClr val="000000"/>
                        </a:buClr>
                        <a:buSzPts val="1800"/>
                        <a:buFont typeface="Arial"/>
                        <a:buNone/>
                      </a:pPr>
                      <a:r>
                        <a:rPr lang="ca-ES" sz="1800" u="none" cap="none" strike="noStrike"/>
                        <a:t>PUBLICITAT EXTERIOR</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Cost baix en àmbit local</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Bona per a productes de gran consum i com a recordatori</a:t>
                      </a:r>
                      <a:endParaRPr sz="1800" u="none" cap="none" strike="noStrike"/>
                    </a:p>
                  </a:txBody>
                  <a:tcPr marT="45725" marB="45725" marR="91450" marL="91450"/>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Cost alt en àmbit nacional</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No selecciones l’audiència</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ca-ES" sz="1800" u="none" cap="none" strike="noStrike"/>
                        <a:t>Pot fer-se malbé amb el clima</a:t>
                      </a:r>
                      <a:endParaRPr sz="1800" u="none" cap="none" strike="noStrike"/>
                    </a:p>
                  </a:txBody>
                  <a:tcPr marT="45725" marB="45725" marR="91450" marL="9145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3"/>
          <p:cNvSpPr txBox="1"/>
          <p:nvPr>
            <p:ph idx="1" type="body"/>
          </p:nvPr>
        </p:nvSpPr>
        <p:spPr>
          <a:xfrm>
            <a:off x="838200" y="898357"/>
            <a:ext cx="10515600" cy="5278605"/>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Calibri"/>
              <a:buAutoNum type="alphaLcParenR" startAt="2"/>
            </a:pPr>
            <a:r>
              <a:rPr b="1" lang="ca-ES"/>
              <a:t>PROMOCIÓ DE VENDES</a:t>
            </a:r>
            <a:endParaRPr/>
          </a:p>
          <a:p>
            <a:pPr indent="0" lvl="1" marL="457200" rtl="0" algn="l">
              <a:lnSpc>
                <a:spcPct val="90000"/>
              </a:lnSpc>
              <a:spcBef>
                <a:spcPts val="500"/>
              </a:spcBef>
              <a:spcAft>
                <a:spcPts val="0"/>
              </a:spcAft>
              <a:buClr>
                <a:schemeClr val="dk1"/>
              </a:buClr>
              <a:buSzPts val="2400"/>
              <a:buNone/>
            </a:pPr>
            <a:r>
              <a:rPr lang="ca-ES"/>
              <a:t>Consisteix en fer una sèrie d’activitats de curta durada per a estimular la compra d’un producte fent un esforç comercial. </a:t>
            </a:r>
            <a:endParaRPr b="1"/>
          </a:p>
          <a:p>
            <a:pPr indent="0" lvl="1" marL="457200" rtl="0" algn="l">
              <a:lnSpc>
                <a:spcPct val="90000"/>
              </a:lnSpc>
              <a:spcBef>
                <a:spcPts val="500"/>
              </a:spcBef>
              <a:spcAft>
                <a:spcPts val="0"/>
              </a:spcAft>
              <a:buClr>
                <a:schemeClr val="dk1"/>
              </a:buClr>
              <a:buSzPts val="2400"/>
              <a:buNone/>
            </a:pPr>
            <a:r>
              <a:rPr b="1" lang="ca-ES"/>
              <a:t>Exemples: </a:t>
            </a:r>
            <a:r>
              <a:rPr i="1" lang="ca-ES"/>
              <a:t>mostres gratuïtes, viatges, premis, concursos, etc.</a:t>
            </a:r>
            <a:endParaRPr/>
          </a:p>
          <a:p>
            <a:pPr indent="-514350" lvl="0" marL="514350" rtl="0" algn="l">
              <a:lnSpc>
                <a:spcPct val="90000"/>
              </a:lnSpc>
              <a:spcBef>
                <a:spcPts val="1000"/>
              </a:spcBef>
              <a:spcAft>
                <a:spcPts val="0"/>
              </a:spcAft>
              <a:buClr>
                <a:schemeClr val="dk1"/>
              </a:buClr>
              <a:buSzPts val="2800"/>
              <a:buFont typeface="Calibri"/>
              <a:buAutoNum type="alphaLcParenR" startAt="2"/>
            </a:pPr>
            <a:r>
              <a:rPr b="1" lang="ca-ES"/>
              <a:t>VENDA DIRECTA</a:t>
            </a:r>
            <a:endParaRPr/>
          </a:p>
          <a:p>
            <a:pPr indent="0" lvl="1" marL="457200" rtl="0" algn="l">
              <a:lnSpc>
                <a:spcPct val="90000"/>
              </a:lnSpc>
              <a:spcBef>
                <a:spcPts val="500"/>
              </a:spcBef>
              <a:spcAft>
                <a:spcPts val="0"/>
              </a:spcAft>
              <a:buClr>
                <a:schemeClr val="dk1"/>
              </a:buClr>
              <a:buSzPts val="2400"/>
              <a:buNone/>
            </a:pPr>
            <a:r>
              <a:rPr lang="ca-ES"/>
              <a:t>És comunicació interpersonal. La fan els venedors, els representants de vendes, els agents de vendes. És el mètode més costós però és molt eficaç.</a:t>
            </a:r>
            <a:endParaRPr/>
          </a:p>
          <a:p>
            <a:pPr indent="-514350" lvl="0" marL="514350" rtl="0" algn="l">
              <a:lnSpc>
                <a:spcPct val="90000"/>
              </a:lnSpc>
              <a:spcBef>
                <a:spcPts val="1000"/>
              </a:spcBef>
              <a:spcAft>
                <a:spcPts val="0"/>
              </a:spcAft>
              <a:buClr>
                <a:schemeClr val="dk1"/>
              </a:buClr>
              <a:buSzPts val="2800"/>
              <a:buFont typeface="Calibri"/>
              <a:buAutoNum type="alphaLcParenR" startAt="2"/>
            </a:pPr>
            <a:r>
              <a:rPr b="1" lang="ca-ES"/>
              <a:t>RELACIONS PÚBLIQUES</a:t>
            </a:r>
            <a:endParaRPr/>
          </a:p>
          <a:p>
            <a:pPr indent="0" lvl="1" marL="457200" rtl="0" algn="l">
              <a:lnSpc>
                <a:spcPct val="90000"/>
              </a:lnSpc>
              <a:spcBef>
                <a:spcPts val="500"/>
              </a:spcBef>
              <a:spcAft>
                <a:spcPts val="0"/>
              </a:spcAft>
              <a:buClr>
                <a:schemeClr val="dk1"/>
              </a:buClr>
              <a:buSzPts val="2400"/>
              <a:buNone/>
            </a:pPr>
            <a:r>
              <a:rPr lang="ca-ES"/>
              <a:t>L’objectiu es crear una imatge de l’empresa favorable, una imatge corporativa. Són activitats molt diverses. El seu cost també és molt variable:</a:t>
            </a:r>
            <a:endParaRPr/>
          </a:p>
          <a:p>
            <a:pPr indent="-228600" lvl="1" marL="685800" rtl="0" algn="l">
              <a:lnSpc>
                <a:spcPct val="90000"/>
              </a:lnSpc>
              <a:spcBef>
                <a:spcPts val="500"/>
              </a:spcBef>
              <a:spcAft>
                <a:spcPts val="0"/>
              </a:spcAft>
              <a:buClr>
                <a:schemeClr val="dk1"/>
              </a:buClr>
              <a:buSzPts val="2400"/>
              <a:buChar char="•"/>
            </a:pPr>
            <a:r>
              <a:rPr lang="ca-ES"/>
              <a:t>Patrocinar esdeveniments d'interès social</a:t>
            </a:r>
            <a:endParaRPr/>
          </a:p>
          <a:p>
            <a:pPr indent="-228600" lvl="1" marL="685800" rtl="0" algn="l">
              <a:lnSpc>
                <a:spcPct val="90000"/>
              </a:lnSpc>
              <a:spcBef>
                <a:spcPts val="500"/>
              </a:spcBef>
              <a:spcAft>
                <a:spcPts val="0"/>
              </a:spcAft>
              <a:buClr>
                <a:schemeClr val="dk1"/>
              </a:buClr>
              <a:buSzPts val="2400"/>
              <a:buChar char="•"/>
            </a:pPr>
            <a:r>
              <a:rPr lang="ca-ES"/>
              <a:t>Regals d’empresa</a:t>
            </a:r>
            <a:endParaRPr/>
          </a:p>
          <a:p>
            <a:pPr indent="-228600" lvl="1" marL="685800" rtl="0" algn="l">
              <a:lnSpc>
                <a:spcPct val="90000"/>
              </a:lnSpc>
              <a:spcBef>
                <a:spcPts val="500"/>
              </a:spcBef>
              <a:spcAft>
                <a:spcPts val="0"/>
              </a:spcAft>
              <a:buClr>
                <a:schemeClr val="dk1"/>
              </a:buClr>
              <a:buSzPts val="2400"/>
              <a:buChar char="•"/>
            </a:pPr>
            <a:r>
              <a:rPr lang="ca-ES"/>
              <a:t>Visites guiades a l’empresa</a:t>
            </a:r>
            <a:endParaRPr/>
          </a:p>
          <a:p>
            <a:pPr indent="-76200" lvl="1" marL="685800" rtl="0" algn="l">
              <a:lnSpc>
                <a:spcPct val="90000"/>
              </a:lnSpc>
              <a:spcBef>
                <a:spcPts val="500"/>
              </a:spcBef>
              <a:spcAft>
                <a:spcPts val="0"/>
              </a:spcAft>
              <a:buClr>
                <a:schemeClr val="dk1"/>
              </a:buClr>
              <a:buSzPts val="2400"/>
              <a:buNone/>
            </a:pPr>
            <a:r>
              <a:t/>
            </a:r>
            <a:endParaRPr/>
          </a:p>
          <a:p>
            <a:pPr indent="0" lvl="1" marL="457200" rtl="0" algn="l">
              <a:lnSpc>
                <a:spcPct val="90000"/>
              </a:lnSpc>
              <a:spcBef>
                <a:spcPts val="500"/>
              </a:spcBef>
              <a:spcAft>
                <a:spcPts val="0"/>
              </a:spcAft>
              <a:buClr>
                <a:schemeClr val="dk1"/>
              </a:buClr>
              <a:buSzPts val="2400"/>
              <a:buNone/>
            </a:pPr>
            <a:r>
              <a:t/>
            </a:r>
            <a:endParaRPr/>
          </a:p>
          <a:p>
            <a:pPr indent="0" lvl="1" marL="457200" rtl="0" algn="l">
              <a:lnSpc>
                <a:spcPct val="90000"/>
              </a:lnSpc>
              <a:spcBef>
                <a:spcPts val="500"/>
              </a:spcBef>
              <a:spcAft>
                <a:spcPts val="0"/>
              </a:spcAft>
              <a:buClr>
                <a:schemeClr val="dk1"/>
              </a:buClr>
              <a:buSzPts val="2400"/>
              <a:buNone/>
            </a:pPr>
            <a:r>
              <a:t/>
            </a:r>
            <a:endParaRPr/>
          </a:p>
        </p:txBody>
      </p:sp>
      <p:sp>
        <p:nvSpPr>
          <p:cNvPr id="434" name="Google Shape;434;p33"/>
          <p:cNvSpPr txBox="1"/>
          <p:nvPr>
            <p:ph type="title"/>
          </p:nvPr>
        </p:nvSpPr>
        <p:spPr>
          <a:xfrm>
            <a:off x="838200" y="16766"/>
            <a:ext cx="10515600" cy="6712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2.4. LA COMUNICACIÓ</a:t>
            </a:r>
            <a:endParaRPr b="1" sz="4000" u="sng"/>
          </a:p>
        </p:txBody>
      </p:sp>
      <p:pic>
        <p:nvPicPr>
          <p:cNvPr id="435" name="Google Shape;435;p33"/>
          <p:cNvPicPr preferRelativeResize="0"/>
          <p:nvPr/>
        </p:nvPicPr>
        <p:blipFill rotWithShape="1">
          <a:blip r:embed="rId3">
            <a:alphaModFix/>
          </a:blip>
          <a:srcRect b="0" l="0" r="0" t="0"/>
          <a:stretch/>
        </p:blipFill>
        <p:spPr>
          <a:xfrm>
            <a:off x="9593527" y="4701622"/>
            <a:ext cx="1571429" cy="168571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4"/>
          <p:cNvSpPr txBox="1"/>
          <p:nvPr>
            <p:ph idx="1" type="body"/>
          </p:nvPr>
        </p:nvSpPr>
        <p:spPr>
          <a:xfrm>
            <a:off x="838200" y="823977"/>
            <a:ext cx="10515600" cy="5429988"/>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800"/>
              <a:buNone/>
            </a:pPr>
            <a:r>
              <a:rPr b="1" lang="ca-ES"/>
              <a:t>e) MARXANDATGE</a:t>
            </a:r>
            <a:r>
              <a:rPr lang="ca-ES"/>
              <a:t>: conjunt de tècniques que pretenen destacar l’article en el punt de venda, de manera que es pugui diferenciar des de la competència, estigui a l’abast del consumidor i se’n faciliti la compra.</a:t>
            </a:r>
            <a:endParaRPr/>
          </a:p>
          <a:p>
            <a:pPr indent="0" lvl="0" marL="0" rtl="0" algn="l">
              <a:lnSpc>
                <a:spcPct val="80000"/>
              </a:lnSpc>
              <a:spcBef>
                <a:spcPts val="1000"/>
              </a:spcBef>
              <a:spcAft>
                <a:spcPts val="0"/>
              </a:spcAft>
              <a:buClr>
                <a:schemeClr val="dk1"/>
              </a:buClr>
              <a:buSzPts val="2800"/>
              <a:buNone/>
            </a:pPr>
            <a:r>
              <a:rPr lang="ca-ES"/>
              <a:t>Comprèn:</a:t>
            </a:r>
            <a:endParaRPr/>
          </a:p>
          <a:p>
            <a:pPr indent="0" lvl="0" marL="0" rtl="0" algn="l">
              <a:lnSpc>
                <a:spcPct val="80000"/>
              </a:lnSpc>
              <a:spcBef>
                <a:spcPts val="1000"/>
              </a:spcBef>
              <a:spcAft>
                <a:spcPts val="0"/>
              </a:spcAft>
              <a:buClr>
                <a:schemeClr val="dk1"/>
              </a:buClr>
              <a:buSzPts val="2800"/>
              <a:buNone/>
            </a:pPr>
            <a:r>
              <a:rPr lang="ca-ES"/>
              <a:t>La situació del producte al local</a:t>
            </a:r>
            <a:endParaRPr/>
          </a:p>
          <a:p>
            <a:pPr indent="0" lvl="0" marL="0" rtl="0" algn="l">
              <a:lnSpc>
                <a:spcPct val="80000"/>
              </a:lnSpc>
              <a:spcBef>
                <a:spcPts val="1000"/>
              </a:spcBef>
              <a:spcAft>
                <a:spcPts val="0"/>
              </a:spcAft>
              <a:buClr>
                <a:schemeClr val="dk1"/>
              </a:buClr>
              <a:buSzPts val="2800"/>
              <a:buNone/>
            </a:pPr>
            <a:r>
              <a:rPr lang="ca-ES"/>
              <a:t>La seva localització a la prestatgeria</a:t>
            </a:r>
            <a:endParaRPr/>
          </a:p>
          <a:p>
            <a:pPr indent="0" lvl="0" marL="0" rtl="0" algn="l">
              <a:lnSpc>
                <a:spcPct val="80000"/>
              </a:lnSpc>
              <a:spcBef>
                <a:spcPts val="1000"/>
              </a:spcBef>
              <a:spcAft>
                <a:spcPts val="0"/>
              </a:spcAft>
              <a:buClr>
                <a:schemeClr val="dk1"/>
              </a:buClr>
              <a:buSzPts val="2800"/>
              <a:buNone/>
            </a:pPr>
            <a:r>
              <a:rPr lang="ca-ES"/>
              <a:t>Ús de música o elements audiovisuals</a:t>
            </a:r>
            <a:endParaRPr/>
          </a:p>
          <a:p>
            <a:pPr indent="0" lvl="0" marL="0" rtl="0" algn="l">
              <a:lnSpc>
                <a:spcPct val="80000"/>
              </a:lnSpc>
              <a:spcBef>
                <a:spcPts val="1000"/>
              </a:spcBef>
              <a:spcAft>
                <a:spcPts val="0"/>
              </a:spcAft>
              <a:buClr>
                <a:schemeClr val="dk1"/>
              </a:buClr>
              <a:buSzPts val="2800"/>
              <a:buNone/>
            </a:pPr>
            <a:r>
              <a:rPr lang="ca-ES"/>
              <a:t>Zones fredes i calentes</a:t>
            </a:r>
            <a:endParaRPr/>
          </a:p>
          <a:p>
            <a:pPr indent="0" lvl="0" marL="0" rtl="0" algn="l">
              <a:lnSpc>
                <a:spcPct val="80000"/>
              </a:lnSpc>
              <a:spcBef>
                <a:spcPts val="1000"/>
              </a:spcBef>
              <a:spcAft>
                <a:spcPts val="0"/>
              </a:spcAft>
              <a:buClr>
                <a:schemeClr val="dk1"/>
              </a:buClr>
              <a:buSzPts val="2800"/>
              <a:buNone/>
            </a:pPr>
            <a:r>
              <a:rPr b="1" lang="ca-ES"/>
              <a:t>f) FIDELITZACIÓ</a:t>
            </a:r>
            <a:r>
              <a:rPr lang="ca-ES"/>
              <a:t>: comprèn accions que pretenen conservar el client perquè no canviï de marca o establiment comercial. Per exemple: vals de descompte, punts acumulables</a:t>
            </a:r>
            <a:endParaRPr/>
          </a:p>
          <a:p>
            <a:pPr indent="0" lvl="1" marL="457200" rtl="0" algn="l">
              <a:lnSpc>
                <a:spcPct val="80000"/>
              </a:lnSpc>
              <a:spcBef>
                <a:spcPts val="500"/>
              </a:spcBef>
              <a:spcAft>
                <a:spcPts val="0"/>
              </a:spcAft>
              <a:buClr>
                <a:schemeClr val="dk1"/>
              </a:buClr>
              <a:buSzPts val="2400"/>
              <a:buNone/>
            </a:pPr>
            <a:r>
              <a:t/>
            </a:r>
            <a:endParaRPr/>
          </a:p>
        </p:txBody>
      </p:sp>
      <p:sp>
        <p:nvSpPr>
          <p:cNvPr id="441" name="Google Shape;441;p34"/>
          <p:cNvSpPr txBox="1"/>
          <p:nvPr>
            <p:ph type="title"/>
          </p:nvPr>
        </p:nvSpPr>
        <p:spPr>
          <a:xfrm>
            <a:off x="838200" y="16766"/>
            <a:ext cx="10515600" cy="6712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2.4. LA COMUNICACIÓ</a:t>
            </a:r>
            <a:endParaRPr b="1" sz="4000" u="sng"/>
          </a:p>
        </p:txBody>
      </p:sp>
      <p:pic>
        <p:nvPicPr>
          <p:cNvPr id="442" name="Google Shape;442;p34"/>
          <p:cNvPicPr preferRelativeResize="0"/>
          <p:nvPr/>
        </p:nvPicPr>
        <p:blipFill rotWithShape="1">
          <a:blip r:embed="rId3">
            <a:alphaModFix/>
          </a:blip>
          <a:srcRect b="0" l="0" r="0" t="0"/>
          <a:stretch/>
        </p:blipFill>
        <p:spPr>
          <a:xfrm>
            <a:off x="8521204" y="2437236"/>
            <a:ext cx="1438095" cy="143809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txBox="1"/>
          <p:nvPr>
            <p:ph idx="1" type="body"/>
          </p:nvPr>
        </p:nvSpPr>
        <p:spPr>
          <a:xfrm>
            <a:off x="838200" y="714000"/>
            <a:ext cx="10515600" cy="5430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ca-ES"/>
              <a:t>Pàgina web</a:t>
            </a:r>
            <a:endParaRPr/>
          </a:p>
          <a:p>
            <a:pPr indent="0" lvl="0" marL="0" rtl="0" algn="l">
              <a:lnSpc>
                <a:spcPct val="90000"/>
              </a:lnSpc>
              <a:spcBef>
                <a:spcPts val="1000"/>
              </a:spcBef>
              <a:spcAft>
                <a:spcPts val="0"/>
              </a:spcAft>
              <a:buClr>
                <a:schemeClr val="dk1"/>
              </a:buClr>
              <a:buSzPts val="2800"/>
              <a:buNone/>
            </a:pPr>
            <a:r>
              <a:rPr lang="ca-ES"/>
              <a:t>Elaboració d’una web atractiva i visual que permeti apropar el nostre producte o servei als nostres clients, escollint el domini disponible més adequat. És important que aparegui en les primeres posicions dels cercadors, que rebi el màxim nombre de visites,...</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ca-ES"/>
              <a:t>Perfils en xarxes socials</a:t>
            </a:r>
            <a:endParaRPr/>
          </a:p>
          <a:p>
            <a:pPr indent="0" lvl="0" marL="0" rtl="0" algn="l">
              <a:lnSpc>
                <a:spcPct val="90000"/>
              </a:lnSpc>
              <a:spcBef>
                <a:spcPts val="1000"/>
              </a:spcBef>
              <a:spcAft>
                <a:spcPts val="0"/>
              </a:spcAft>
              <a:buClr>
                <a:schemeClr val="dk1"/>
              </a:buClr>
              <a:buSzPts val="2800"/>
              <a:buNone/>
            </a:pPr>
            <a:r>
              <a:rPr lang="ca-ES"/>
              <a:t>Aconseguir el nombre més elevat possibles de seguidors i promocionar les nostres accions de màrqueting.</a:t>
            </a:r>
            <a:endParaRPr/>
          </a:p>
        </p:txBody>
      </p:sp>
      <p:sp>
        <p:nvSpPr>
          <p:cNvPr id="448" name="Google Shape;448;p35"/>
          <p:cNvSpPr txBox="1"/>
          <p:nvPr>
            <p:ph type="title"/>
          </p:nvPr>
        </p:nvSpPr>
        <p:spPr>
          <a:xfrm>
            <a:off x="838200" y="16766"/>
            <a:ext cx="10515600" cy="6712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2.5. MÀRQUETING A INTERNET</a:t>
            </a:r>
            <a:endParaRPr b="1" sz="4000" u="sng"/>
          </a:p>
        </p:txBody>
      </p:sp>
      <p:sp>
        <p:nvSpPr>
          <p:cNvPr id="449" name="Google Shape;449;p35"/>
          <p:cNvSpPr txBox="1"/>
          <p:nvPr/>
        </p:nvSpPr>
        <p:spPr>
          <a:xfrm>
            <a:off x="838200" y="5155475"/>
            <a:ext cx="7093200" cy="98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ca-ES" sz="1100" u="sng" cap="none" strike="noStrike">
                <a:solidFill>
                  <a:schemeClr val="hlink"/>
                </a:solidFill>
                <a:latin typeface="Arial"/>
                <a:ea typeface="Arial"/>
                <a:cs typeface="Arial"/>
                <a:sym typeface="Arial"/>
                <a:hlinkClick r:id="rId3"/>
              </a:rPr>
              <a:t>https://www.youtube.com/watch?v=k_oCae0WYCU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2663edc3a9_0_0"/>
          <p:cNvSpPr txBox="1"/>
          <p:nvPr>
            <p:ph idx="1" type="body"/>
          </p:nvPr>
        </p:nvSpPr>
        <p:spPr>
          <a:xfrm>
            <a:off x="901975" y="576450"/>
            <a:ext cx="10515600" cy="5705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ca-ES"/>
              <a:t>10 empreses que controlen l’alimentació mundial</a:t>
            </a:r>
            <a:endParaRPr b="1"/>
          </a:p>
        </p:txBody>
      </p:sp>
      <p:pic>
        <p:nvPicPr>
          <p:cNvPr id="117" name="Google Shape;117;g12663edc3a9_0_0"/>
          <p:cNvPicPr preferRelativeResize="0"/>
          <p:nvPr/>
        </p:nvPicPr>
        <p:blipFill>
          <a:blip r:embed="rId3">
            <a:alphaModFix/>
          </a:blip>
          <a:stretch>
            <a:fillRect/>
          </a:stretch>
        </p:blipFill>
        <p:spPr>
          <a:xfrm>
            <a:off x="612175" y="1300850"/>
            <a:ext cx="9876450" cy="5557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6"/>
          <p:cNvSpPr txBox="1"/>
          <p:nvPr>
            <p:ph idx="1" type="body"/>
          </p:nvPr>
        </p:nvSpPr>
        <p:spPr>
          <a:xfrm>
            <a:off x="838200" y="746975"/>
            <a:ext cx="10515600" cy="5186700"/>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b="1" lang="ca-ES"/>
              <a:t>Vídeos publicitaris</a:t>
            </a:r>
            <a:endParaRPr/>
          </a:p>
          <a:p>
            <a:pPr indent="0" lvl="0" marL="0" rtl="0" algn="l">
              <a:lnSpc>
                <a:spcPct val="80000"/>
              </a:lnSpc>
              <a:spcBef>
                <a:spcPts val="1000"/>
              </a:spcBef>
              <a:spcAft>
                <a:spcPts val="0"/>
              </a:spcAft>
              <a:buClr>
                <a:schemeClr val="dk1"/>
              </a:buClr>
              <a:buSzPts val="2800"/>
              <a:buNone/>
            </a:pPr>
            <a:r>
              <a:rPr lang="ca-ES"/>
              <a:t>Petits vídeos que es poden penjar a Vimeo o YouTube. També es poden utilitzar a les diferents xarxes socials.</a:t>
            </a:r>
            <a:endParaRPr/>
          </a:p>
          <a:p>
            <a:pPr indent="0" lvl="0" marL="0" rtl="0" algn="l">
              <a:lnSpc>
                <a:spcPct val="80000"/>
              </a:lnSpc>
              <a:spcBef>
                <a:spcPts val="1000"/>
              </a:spcBef>
              <a:spcAft>
                <a:spcPts val="0"/>
              </a:spcAft>
              <a:buClr>
                <a:schemeClr val="dk1"/>
              </a:buClr>
              <a:buSzPts val="2800"/>
              <a:buNone/>
            </a:pPr>
            <a:r>
              <a:t/>
            </a:r>
            <a:endParaRPr/>
          </a:p>
          <a:p>
            <a:pPr indent="-228600" lvl="0" marL="228600" rtl="0" algn="l">
              <a:lnSpc>
                <a:spcPct val="80000"/>
              </a:lnSpc>
              <a:spcBef>
                <a:spcPts val="1000"/>
              </a:spcBef>
              <a:spcAft>
                <a:spcPts val="0"/>
              </a:spcAft>
              <a:buClr>
                <a:schemeClr val="dk1"/>
              </a:buClr>
              <a:buSzPts val="2800"/>
              <a:buChar char="•"/>
            </a:pPr>
            <a:r>
              <a:rPr b="1" lang="ca-ES"/>
              <a:t>Posicionament web</a:t>
            </a:r>
            <a:endParaRPr/>
          </a:p>
          <a:p>
            <a:pPr indent="0" lvl="0" marL="0" rtl="0" algn="l">
              <a:lnSpc>
                <a:spcPct val="80000"/>
              </a:lnSpc>
              <a:spcBef>
                <a:spcPts val="1000"/>
              </a:spcBef>
              <a:spcAft>
                <a:spcPts val="0"/>
              </a:spcAft>
              <a:buClr>
                <a:schemeClr val="dk1"/>
              </a:buClr>
              <a:buSzPts val="2800"/>
              <a:buNone/>
            </a:pPr>
            <a:r>
              <a:rPr lang="ca-ES"/>
              <a:t>La meta principal és fer que el resultat de la web aparegui a la primera pàgina de resultats quan un client potencial escrigui la descripció d’un producte o servei relacionat.</a:t>
            </a:r>
            <a:endParaRPr/>
          </a:p>
          <a:p>
            <a:pPr indent="0" lvl="0" marL="0" rtl="0" algn="l">
              <a:lnSpc>
                <a:spcPct val="80000"/>
              </a:lnSpc>
              <a:spcBef>
                <a:spcPts val="1000"/>
              </a:spcBef>
              <a:spcAft>
                <a:spcPts val="0"/>
              </a:spcAft>
              <a:buClr>
                <a:schemeClr val="dk1"/>
              </a:buClr>
              <a:buSzPts val="2800"/>
              <a:buNone/>
            </a:pPr>
            <a:r>
              <a:t/>
            </a:r>
            <a:endParaRPr/>
          </a:p>
          <a:p>
            <a:pPr indent="0" lvl="0" marL="0" rtl="0" algn="l">
              <a:lnSpc>
                <a:spcPct val="80000"/>
              </a:lnSpc>
              <a:spcBef>
                <a:spcPts val="1000"/>
              </a:spcBef>
              <a:spcAft>
                <a:spcPts val="0"/>
              </a:spcAft>
              <a:buClr>
                <a:schemeClr val="dk1"/>
              </a:buClr>
              <a:buSzPts val="2800"/>
              <a:buNone/>
            </a:pPr>
            <a:r>
              <a:rPr b="1" lang="ca-ES"/>
              <a:t>Bàners</a:t>
            </a:r>
            <a:endParaRPr b="1"/>
          </a:p>
          <a:p>
            <a:pPr indent="0" lvl="0" marL="0" rtl="0" algn="l">
              <a:lnSpc>
                <a:spcPct val="80000"/>
              </a:lnSpc>
              <a:spcBef>
                <a:spcPts val="1000"/>
              </a:spcBef>
              <a:spcAft>
                <a:spcPts val="0"/>
              </a:spcAft>
              <a:buClr>
                <a:schemeClr val="dk1"/>
              </a:buClr>
              <a:buSzPts val="2800"/>
              <a:buNone/>
            </a:pPr>
            <a:r>
              <a:rPr lang="ca-ES"/>
              <a:t>És una peça publicitària  dins una pàgina web amb l’objectiu d’atreure transit cap al lloc web de l’anunciant.</a:t>
            </a:r>
            <a:endParaRPr/>
          </a:p>
          <a:p>
            <a:pPr indent="0" lvl="0" marL="0" rtl="0" algn="l">
              <a:lnSpc>
                <a:spcPct val="80000"/>
              </a:lnSpc>
              <a:spcBef>
                <a:spcPts val="1000"/>
              </a:spcBef>
              <a:spcAft>
                <a:spcPts val="0"/>
              </a:spcAft>
              <a:buClr>
                <a:schemeClr val="dk1"/>
              </a:buClr>
              <a:buSzPts val="2800"/>
              <a:buNone/>
            </a:pPr>
            <a:r>
              <a:t/>
            </a:r>
            <a:endParaRPr/>
          </a:p>
          <a:p>
            <a:pPr indent="0" lvl="0" marL="0" rtl="0" algn="l">
              <a:lnSpc>
                <a:spcPct val="80000"/>
              </a:lnSpc>
              <a:spcBef>
                <a:spcPts val="1000"/>
              </a:spcBef>
              <a:spcAft>
                <a:spcPts val="0"/>
              </a:spcAft>
              <a:buClr>
                <a:schemeClr val="dk1"/>
              </a:buClr>
              <a:buSzPts val="2800"/>
              <a:buNone/>
            </a:pPr>
            <a:r>
              <a:t/>
            </a:r>
            <a:endParaRPr/>
          </a:p>
        </p:txBody>
      </p:sp>
      <p:sp>
        <p:nvSpPr>
          <p:cNvPr id="455" name="Google Shape;455;p36"/>
          <p:cNvSpPr txBox="1"/>
          <p:nvPr>
            <p:ph type="title"/>
          </p:nvPr>
        </p:nvSpPr>
        <p:spPr>
          <a:xfrm>
            <a:off x="838200" y="16766"/>
            <a:ext cx="10515600" cy="6712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ca-ES" sz="4000"/>
              <a:t>2.5. MÀRQUETING A INTERNET</a:t>
            </a:r>
            <a:endParaRPr b="1" sz="4000" u="sng"/>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b952ec3164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ca-ES"/>
              <a:t>Marketing digital: Astroturfing</a:t>
            </a:r>
            <a:endParaRPr b="1"/>
          </a:p>
        </p:txBody>
      </p:sp>
      <p:sp>
        <p:nvSpPr>
          <p:cNvPr id="462" name="Google Shape;462;gb952ec3164_0_0"/>
          <p:cNvSpPr txBox="1"/>
          <p:nvPr>
            <p:ph idx="1" type="body"/>
          </p:nvPr>
        </p:nvSpPr>
        <p:spPr>
          <a:xfrm>
            <a:off x="695325" y="1690825"/>
            <a:ext cx="5591100" cy="4738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ca-ES"/>
              <a:t>Tècnica publicitària que consisteix en difondre missatges per les xarxes socials amb l’objectiu de fer-los virals </a:t>
            </a:r>
            <a:r>
              <a:rPr b="1" lang="ca-ES"/>
              <a:t>per manipular les opinions</a:t>
            </a:r>
            <a:r>
              <a:rPr lang="ca-ES"/>
              <a:t> dels ciutadans, basant-se en informacions, generalment falses, que els mateixos interessats acostumen a promoure (d’amagat), particularment o bé mitjançant empreses especialitzades en comprar comptes d’usuaris falsos, dissenyar fake blogs, etc.</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
        <p:nvSpPr>
          <p:cNvPr id="463" name="Google Shape;463;gb952ec3164_0_0"/>
          <p:cNvSpPr txBox="1"/>
          <p:nvPr/>
        </p:nvSpPr>
        <p:spPr>
          <a:xfrm>
            <a:off x="6467625" y="5323000"/>
            <a:ext cx="57408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2800"/>
              <a:buFont typeface="Arial"/>
              <a:buNone/>
            </a:pPr>
            <a:r>
              <a:rPr b="1" i="0" lang="ca-ES" sz="2800" u="none" cap="none" strike="noStrike">
                <a:solidFill>
                  <a:schemeClr val="dk1"/>
                </a:solidFill>
                <a:latin typeface="Calibri"/>
                <a:ea typeface="Calibri"/>
                <a:cs typeface="Calibri"/>
                <a:sym typeface="Calibri"/>
              </a:rPr>
              <a:t>Pretenen donar una impressió d'espontaneïtat,</a:t>
            </a:r>
            <a:r>
              <a:rPr b="0" i="0" lang="ca-ES" sz="2800" u="none" cap="none" strike="noStrike">
                <a:solidFill>
                  <a:schemeClr val="dk1"/>
                </a:solidFill>
                <a:latin typeface="Calibri"/>
                <a:ea typeface="Calibri"/>
                <a:cs typeface="Calibri"/>
                <a:sym typeface="Calibri"/>
              </a:rPr>
              <a:t> com nascuda d’una forta relació amb l’entorn social.  </a:t>
            </a:r>
            <a:endParaRPr b="0" i="0" sz="1400" u="none" cap="none" strike="noStrike">
              <a:solidFill>
                <a:srgbClr val="000000"/>
              </a:solidFill>
              <a:latin typeface="Arial"/>
              <a:ea typeface="Arial"/>
              <a:cs typeface="Arial"/>
              <a:sym typeface="Arial"/>
            </a:endParaRPr>
          </a:p>
        </p:txBody>
      </p:sp>
      <p:pic>
        <p:nvPicPr>
          <p:cNvPr id="464" name="Google Shape;464;gb952ec3164_0_0"/>
          <p:cNvPicPr preferRelativeResize="0"/>
          <p:nvPr/>
        </p:nvPicPr>
        <p:blipFill rotWithShape="1">
          <a:blip r:embed="rId3">
            <a:alphaModFix/>
          </a:blip>
          <a:srcRect b="0" l="0" r="0" t="0"/>
          <a:stretch/>
        </p:blipFill>
        <p:spPr>
          <a:xfrm>
            <a:off x="7153020" y="1504058"/>
            <a:ext cx="3631050" cy="3631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b952ec3164_0_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ca-ES"/>
              <a:t>Marketing digital: Astroturfing</a:t>
            </a:r>
            <a:endParaRPr b="1"/>
          </a:p>
        </p:txBody>
      </p:sp>
      <p:sp>
        <p:nvSpPr>
          <p:cNvPr id="471" name="Google Shape;471;gb952ec3164_0_38"/>
          <p:cNvSpPr txBox="1"/>
          <p:nvPr>
            <p:ph idx="1" type="body"/>
          </p:nvPr>
        </p:nvSpPr>
        <p:spPr>
          <a:xfrm>
            <a:off x="838200" y="1513950"/>
            <a:ext cx="10173900" cy="2517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ca-ES"/>
              <a:t> Com a contrapartida, han nascut les </a:t>
            </a:r>
            <a:r>
              <a:rPr b="1" lang="ca-ES"/>
              <a:t>agències de certificació de notícies,</a:t>
            </a:r>
            <a:r>
              <a:rPr lang="ca-ES"/>
              <a:t> la missió de les quals es denunciar les notícies falses (Maldita.es o Newtral…)</a:t>
            </a:r>
            <a:endParaRPr/>
          </a:p>
          <a:p>
            <a:pPr indent="0" lvl="0" marL="0" rtl="0" algn="l">
              <a:lnSpc>
                <a:spcPct val="90000"/>
              </a:lnSpc>
              <a:spcBef>
                <a:spcPts val="1000"/>
              </a:spcBef>
              <a:spcAft>
                <a:spcPts val="0"/>
              </a:spcAft>
              <a:buSzPts val="1800"/>
              <a:buNone/>
            </a:pPr>
            <a:r>
              <a:t/>
            </a:r>
            <a:endParaRPr/>
          </a:p>
        </p:txBody>
      </p:sp>
      <p:pic>
        <p:nvPicPr>
          <p:cNvPr id="472" name="Google Shape;472;gb952ec3164_0_38"/>
          <p:cNvPicPr preferRelativeResize="0"/>
          <p:nvPr/>
        </p:nvPicPr>
        <p:blipFill rotWithShape="1">
          <a:blip r:embed="rId3">
            <a:alphaModFix/>
          </a:blip>
          <a:srcRect b="0" l="0" r="0" t="0"/>
          <a:stretch/>
        </p:blipFill>
        <p:spPr>
          <a:xfrm>
            <a:off x="5641600" y="2783540"/>
            <a:ext cx="5370500" cy="3508722"/>
          </a:xfrm>
          <a:prstGeom prst="rect">
            <a:avLst/>
          </a:prstGeom>
          <a:noFill/>
          <a:ln>
            <a:noFill/>
          </a:ln>
        </p:spPr>
      </p:pic>
      <p:pic>
        <p:nvPicPr>
          <p:cNvPr id="473" name="Google Shape;473;gb952ec3164_0_38"/>
          <p:cNvPicPr preferRelativeResize="0"/>
          <p:nvPr/>
        </p:nvPicPr>
        <p:blipFill rotWithShape="1">
          <a:blip r:embed="rId4">
            <a:alphaModFix/>
          </a:blip>
          <a:srcRect b="0" l="0" r="0" t="0"/>
          <a:stretch/>
        </p:blipFill>
        <p:spPr>
          <a:xfrm>
            <a:off x="838188" y="3279425"/>
            <a:ext cx="4474576" cy="251694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b952ec3164_0_7"/>
          <p:cNvSpPr txBox="1"/>
          <p:nvPr>
            <p:ph idx="1" type="body"/>
          </p:nvPr>
        </p:nvSpPr>
        <p:spPr>
          <a:xfrm>
            <a:off x="431025" y="527825"/>
            <a:ext cx="6255000" cy="507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ca-ES"/>
              <a:t>Propagandístico político</a:t>
            </a:r>
            <a:r>
              <a:rPr lang="ca-ES"/>
              <a:t>. Ejemplo:</a:t>
            </a:r>
            <a:endParaRPr/>
          </a:p>
          <a:p>
            <a:pPr indent="0" lvl="0" marL="0" rtl="0" algn="l">
              <a:lnSpc>
                <a:spcPct val="90000"/>
              </a:lnSpc>
              <a:spcBef>
                <a:spcPts val="1000"/>
              </a:spcBef>
              <a:spcAft>
                <a:spcPts val="0"/>
              </a:spcAft>
              <a:buSzPts val="1800"/>
              <a:buNone/>
            </a:pPr>
            <a:r>
              <a:rPr lang="ca-ES"/>
              <a:t>En la primavera del año 2011, se produjo el movimiento 15M en España justo antes de las elecciones municipales que acaparaban todas las noticias.</a:t>
            </a:r>
            <a:endParaRPr/>
          </a:p>
          <a:p>
            <a:pPr indent="0" lvl="0" marL="0" rtl="0" algn="l">
              <a:lnSpc>
                <a:spcPct val="90000"/>
              </a:lnSpc>
              <a:spcBef>
                <a:spcPts val="1000"/>
              </a:spcBef>
              <a:spcAft>
                <a:spcPts val="0"/>
              </a:spcAft>
              <a:buSzPts val="1800"/>
              <a:buNone/>
            </a:pPr>
            <a:r>
              <a:rPr lang="ca-ES"/>
              <a:t>Un empresario español, Alejandro de Pedro Llorca (actualmente imputado en el caso Púnica) tenía una posible solución que consistía en la fabricación de noticias faltas en pequeños medios para promoverlas por las redes y quitar ruido a las protestas del movimiento 15M.</a:t>
            </a:r>
            <a:endParaRPr/>
          </a:p>
          <a:p>
            <a:pPr indent="0" lvl="0" marL="0" rtl="0" algn="l">
              <a:lnSpc>
                <a:spcPct val="90000"/>
              </a:lnSpc>
              <a:spcBef>
                <a:spcPts val="1000"/>
              </a:spcBef>
              <a:spcAft>
                <a:spcPts val="0"/>
              </a:spcAft>
              <a:buSzPts val="1800"/>
              <a:buNone/>
            </a:pPr>
            <a:r>
              <a:t/>
            </a:r>
            <a:endParaRPr/>
          </a:p>
        </p:txBody>
      </p:sp>
      <p:pic>
        <p:nvPicPr>
          <p:cNvPr id="480" name="Google Shape;480;gb952ec3164_0_7"/>
          <p:cNvPicPr preferRelativeResize="0"/>
          <p:nvPr/>
        </p:nvPicPr>
        <p:blipFill rotWithShape="1">
          <a:blip r:embed="rId3">
            <a:alphaModFix/>
          </a:blip>
          <a:srcRect b="0" l="0" r="0" t="0"/>
          <a:stretch/>
        </p:blipFill>
        <p:spPr>
          <a:xfrm>
            <a:off x="7035450" y="183700"/>
            <a:ext cx="4886175" cy="3383950"/>
          </a:xfrm>
          <a:prstGeom prst="rect">
            <a:avLst/>
          </a:prstGeom>
          <a:noFill/>
          <a:ln>
            <a:noFill/>
          </a:ln>
        </p:spPr>
      </p:pic>
      <p:sp>
        <p:nvSpPr>
          <p:cNvPr id="481" name="Google Shape;481;gb952ec3164_0_7"/>
          <p:cNvSpPr txBox="1"/>
          <p:nvPr/>
        </p:nvSpPr>
        <p:spPr>
          <a:xfrm>
            <a:off x="7035488" y="3810000"/>
            <a:ext cx="4886100" cy="2899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2800"/>
              <a:buFont typeface="Arial"/>
              <a:buNone/>
            </a:pPr>
            <a:r>
              <a:rPr b="0" i="0" lang="ca-ES" sz="2800" u="none" cap="none" strike="noStrike">
                <a:solidFill>
                  <a:schemeClr val="dk1"/>
                </a:solidFill>
                <a:latin typeface="Calibri"/>
                <a:ea typeface="Calibri"/>
                <a:cs typeface="Calibri"/>
                <a:sym typeface="Calibri"/>
              </a:rPr>
              <a:t>El gobierno de Esperanza Aguirre compró su idea y las 45.000 cuentas de Twitter que habían fabricado las empresas de Alejandro de Pedro se pusieron en marcha para mover las noticias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b952ec3164_0_13"/>
          <p:cNvSpPr txBox="1"/>
          <p:nvPr>
            <p:ph idx="1" type="body"/>
          </p:nvPr>
        </p:nvSpPr>
        <p:spPr>
          <a:xfrm>
            <a:off x="877650" y="346975"/>
            <a:ext cx="5218500" cy="631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ca-ES"/>
              <a:t>Redes Sociales</a:t>
            </a:r>
            <a:r>
              <a:rPr lang="ca-ES"/>
              <a:t>. Ejemplo:</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ca-ES"/>
              <a:t>En 2013 la empresa Movistar sufrió una crisis en Redes Sociales. La causa fue la emisión de noticias falsas acerca de un supuesto despido por parte de la compañía que nunca ocurrió, crearon varias cuentas de Twitter defendiendo a la empresa y atacando al trabajador, lo que provocó que la opinión pública saliera a la defensa de un trabajador que nunca existió.</a:t>
            </a:r>
            <a:endParaRPr/>
          </a:p>
        </p:txBody>
      </p:sp>
      <p:pic>
        <p:nvPicPr>
          <p:cNvPr id="488" name="Google Shape;488;gb952ec3164_0_13"/>
          <p:cNvPicPr preferRelativeResize="0"/>
          <p:nvPr/>
        </p:nvPicPr>
        <p:blipFill rotWithShape="1">
          <a:blip r:embed="rId3">
            <a:alphaModFix/>
          </a:blip>
          <a:srcRect b="0" l="0" r="0" t="0"/>
          <a:stretch/>
        </p:blipFill>
        <p:spPr>
          <a:xfrm>
            <a:off x="6655713" y="1805674"/>
            <a:ext cx="4474600" cy="324666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b952ec3164_0_19"/>
          <p:cNvSpPr txBox="1"/>
          <p:nvPr>
            <p:ph idx="1" type="body"/>
          </p:nvPr>
        </p:nvSpPr>
        <p:spPr>
          <a:xfrm>
            <a:off x="898075" y="591900"/>
            <a:ext cx="5197800" cy="558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ca-ES"/>
              <a:t>Marcas</a:t>
            </a:r>
            <a:r>
              <a:rPr lang="ca-ES"/>
              <a:t>. Ejemplo:</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ca-ES"/>
              <a:t>La conocida Samsung fue multada en Taiwán por la difusión de comentarios y reviews falsas a través de una empresa llamada Peng Thai Consultants. Con este acto lo que hacían es desprestigiar productos de la competencia y publicitar los suyos propios.</a:t>
            </a:r>
            <a:endParaRPr/>
          </a:p>
          <a:p>
            <a:pPr indent="0" lvl="0" marL="0" rtl="0" algn="l">
              <a:lnSpc>
                <a:spcPct val="90000"/>
              </a:lnSpc>
              <a:spcBef>
                <a:spcPts val="1000"/>
              </a:spcBef>
              <a:spcAft>
                <a:spcPts val="0"/>
              </a:spcAft>
              <a:buSzPts val="1800"/>
              <a:buNone/>
            </a:pPr>
            <a:r>
              <a:t/>
            </a:r>
            <a:endParaRPr/>
          </a:p>
        </p:txBody>
      </p:sp>
      <p:pic>
        <p:nvPicPr>
          <p:cNvPr id="495" name="Google Shape;495;gb952ec3164_0_19"/>
          <p:cNvPicPr preferRelativeResize="0"/>
          <p:nvPr/>
        </p:nvPicPr>
        <p:blipFill rotWithShape="1">
          <a:blip r:embed="rId3">
            <a:alphaModFix/>
          </a:blip>
          <a:srcRect b="0" l="0" r="0" t="0"/>
          <a:stretch/>
        </p:blipFill>
        <p:spPr>
          <a:xfrm>
            <a:off x="6297700" y="1449188"/>
            <a:ext cx="5791050" cy="395963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b952ec3164_0_25"/>
          <p:cNvSpPr txBox="1"/>
          <p:nvPr>
            <p:ph idx="1" type="body"/>
          </p:nvPr>
        </p:nvSpPr>
        <p:spPr>
          <a:xfrm>
            <a:off x="1032375" y="884900"/>
            <a:ext cx="3760800" cy="529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ca-ES"/>
              <a:t>Lugares Físicos</a:t>
            </a:r>
            <a:r>
              <a:rPr lang="ca-ES"/>
              <a:t>. Ejemplo:</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ca-ES"/>
              <a:t>En Japón, McDonald’s pagó a cerca de 1000 personas para que hicieran cola en uno de sus establecimientos por el lanzamiento de una nueva hamburguesa.</a:t>
            </a:r>
            <a:endParaRPr/>
          </a:p>
        </p:txBody>
      </p:sp>
      <p:pic>
        <p:nvPicPr>
          <p:cNvPr id="502" name="Google Shape;502;gb952ec3164_0_25"/>
          <p:cNvPicPr preferRelativeResize="0"/>
          <p:nvPr/>
        </p:nvPicPr>
        <p:blipFill rotWithShape="1">
          <a:blip r:embed="rId3">
            <a:alphaModFix/>
          </a:blip>
          <a:srcRect b="0" l="0" r="0" t="0"/>
          <a:stretch/>
        </p:blipFill>
        <p:spPr>
          <a:xfrm>
            <a:off x="5215975" y="2561300"/>
            <a:ext cx="6096000" cy="2723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2663edc3a9_0_7"/>
          <p:cNvSpPr txBox="1"/>
          <p:nvPr>
            <p:ph idx="1" type="body"/>
          </p:nvPr>
        </p:nvSpPr>
        <p:spPr>
          <a:xfrm>
            <a:off x="901975" y="576450"/>
            <a:ext cx="10515600" cy="5705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ca-ES"/>
              <a:t>Partits polítics que funcionen com a empreses:</a:t>
            </a:r>
            <a:endParaRPr b="1"/>
          </a:p>
          <a:p>
            <a:pPr indent="0" lvl="0" marL="0" rtl="0" algn="l">
              <a:spcBef>
                <a:spcPts val="1000"/>
              </a:spcBef>
              <a:spcAft>
                <a:spcPts val="0"/>
              </a:spcAft>
              <a:buNone/>
            </a:pPr>
            <a:r>
              <a:rPr b="1" lang="ca-ES"/>
              <a:t>El cas de VOX, el negocio del patriotismo español</a:t>
            </a:r>
            <a:endParaRPr b="1"/>
          </a:p>
          <a:p>
            <a:pPr indent="0" lvl="0" marL="0" rtl="0" algn="l">
              <a:spcBef>
                <a:spcPts val="1000"/>
              </a:spcBef>
              <a:spcAft>
                <a:spcPts val="0"/>
              </a:spcAft>
              <a:buNone/>
            </a:pPr>
            <a:r>
              <a:t/>
            </a:r>
            <a:endParaRPr b="1"/>
          </a:p>
          <a:p>
            <a:pPr indent="0" lvl="0" marL="0" rtl="0" algn="l">
              <a:spcBef>
                <a:spcPts val="1000"/>
              </a:spcBef>
              <a:spcAft>
                <a:spcPts val="0"/>
              </a:spcAft>
              <a:buNone/>
            </a:pPr>
            <a:r>
              <a:rPr b="1" lang="ca-ES" u="sng">
                <a:solidFill>
                  <a:schemeClr val="hlink"/>
                </a:solidFill>
                <a:hlinkClick r:id="rId3"/>
              </a:rPr>
              <a:t>https://www.eldiario.es/politica/miguel-gonzalez-periodista-autor-vox-s-hay-afinidad-ideologica-innegable-abascal-putin_1_8897342.html</a:t>
            </a:r>
            <a:endParaRPr b="1"/>
          </a:p>
          <a:p>
            <a:pPr indent="0" lvl="0" marL="0" rtl="0" algn="l">
              <a:spcBef>
                <a:spcPts val="1000"/>
              </a:spcBef>
              <a:spcAft>
                <a:spcPts val="0"/>
              </a:spcAft>
              <a:buNone/>
            </a:pPr>
            <a:r>
              <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idx="1" type="body"/>
          </p:nvPr>
        </p:nvSpPr>
        <p:spPr>
          <a:xfrm>
            <a:off x="470780" y="1258432"/>
            <a:ext cx="10883020" cy="487981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ca-ES" sz="2400"/>
              <a:t>El </a:t>
            </a:r>
            <a:r>
              <a:rPr b="1" lang="ca-ES" sz="2400" u="sng"/>
              <a:t>Màrqueting</a:t>
            </a:r>
            <a:r>
              <a:rPr lang="ca-ES" sz="2400"/>
              <a:t> és un conjunt de tècniques i estudis que tenen com a objectiu millorar la comercialització d’un producte o servei centrades en la satisfacció de necessitats i desitjos del consumidors i proporcionar beneficis a l’empresa.</a:t>
            </a:r>
            <a:endParaRPr/>
          </a:p>
          <a:p>
            <a:pPr indent="0" lvl="0" marL="0" rtl="0" algn="just">
              <a:lnSpc>
                <a:spcPct val="90000"/>
              </a:lnSpc>
              <a:spcBef>
                <a:spcPts val="1000"/>
              </a:spcBef>
              <a:spcAft>
                <a:spcPts val="0"/>
              </a:spcAft>
              <a:buClr>
                <a:schemeClr val="dk1"/>
              </a:buClr>
              <a:buSzPts val="2400"/>
              <a:buNone/>
            </a:pPr>
            <a:r>
              <a:t/>
            </a:r>
            <a:endParaRPr b="1" sz="2400" u="sng">
              <a:solidFill>
                <a:srgbClr val="000000"/>
              </a:solidFill>
            </a:endParaRPr>
          </a:p>
          <a:p>
            <a:pPr indent="0" lvl="0" marL="0" rtl="0" algn="ctr">
              <a:lnSpc>
                <a:spcPct val="100000"/>
              </a:lnSpc>
              <a:spcBef>
                <a:spcPts val="0"/>
              </a:spcBef>
              <a:spcAft>
                <a:spcPts val="0"/>
              </a:spcAft>
              <a:buSzPts val="1800"/>
              <a:buNone/>
            </a:pPr>
            <a:r>
              <a:t/>
            </a:r>
            <a:endParaRPr sz="2400">
              <a:solidFill>
                <a:srgbClr val="000000"/>
              </a:solidFill>
              <a:latin typeface="Arial"/>
              <a:ea typeface="Arial"/>
              <a:cs typeface="Arial"/>
              <a:sym typeface="Arial"/>
            </a:endParaRPr>
          </a:p>
          <a:p>
            <a:pPr indent="0" lvl="0" marL="0" rtl="0" algn="just">
              <a:lnSpc>
                <a:spcPct val="90000"/>
              </a:lnSpc>
              <a:spcBef>
                <a:spcPts val="1000"/>
              </a:spcBef>
              <a:spcAft>
                <a:spcPts val="0"/>
              </a:spcAft>
              <a:buClr>
                <a:schemeClr val="dk1"/>
              </a:buClr>
              <a:buSzPts val="2400"/>
              <a:buNone/>
            </a:pPr>
            <a:r>
              <a:t/>
            </a:r>
            <a:endParaRPr b="1" sz="2400"/>
          </a:p>
          <a:p>
            <a:pPr indent="0" lvl="0" marL="0" rtl="0" algn="just">
              <a:lnSpc>
                <a:spcPct val="90000"/>
              </a:lnSpc>
              <a:spcBef>
                <a:spcPts val="1000"/>
              </a:spcBef>
              <a:spcAft>
                <a:spcPts val="0"/>
              </a:spcAft>
              <a:buClr>
                <a:schemeClr val="dk1"/>
              </a:buClr>
              <a:buSzPts val="2800"/>
              <a:buNone/>
            </a:pPr>
            <a:r>
              <a:t/>
            </a:r>
            <a:endParaRPr b="1"/>
          </a:p>
          <a:p>
            <a:pPr indent="0" lvl="0" marL="0" rtl="0" algn="just">
              <a:lnSpc>
                <a:spcPct val="90000"/>
              </a:lnSpc>
              <a:spcBef>
                <a:spcPts val="1000"/>
              </a:spcBef>
              <a:spcAft>
                <a:spcPts val="0"/>
              </a:spcAft>
              <a:buClr>
                <a:schemeClr val="dk1"/>
              </a:buClr>
              <a:buSzPts val="2800"/>
              <a:buNone/>
            </a:pPr>
            <a:r>
              <a:t/>
            </a:r>
            <a:endParaRPr b="1"/>
          </a:p>
          <a:p>
            <a:pPr indent="0" lvl="0" marL="0" rtl="0" algn="just">
              <a:lnSpc>
                <a:spcPct val="90000"/>
              </a:lnSpc>
              <a:spcBef>
                <a:spcPts val="1000"/>
              </a:spcBef>
              <a:spcAft>
                <a:spcPts val="0"/>
              </a:spcAft>
              <a:buClr>
                <a:schemeClr val="dk1"/>
              </a:buClr>
              <a:buSzPts val="2800"/>
              <a:buNone/>
            </a:pPr>
            <a:r>
              <a:t/>
            </a:r>
            <a:endParaRPr/>
          </a:p>
        </p:txBody>
      </p:sp>
      <p:sp>
        <p:nvSpPr>
          <p:cNvPr id="129" name="Google Shape;129;p5"/>
          <p:cNvSpPr txBox="1"/>
          <p:nvPr/>
        </p:nvSpPr>
        <p:spPr>
          <a:xfrm>
            <a:off x="615636" y="280657"/>
            <a:ext cx="865511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ca-ES" sz="4000" u="sng" cap="none" strike="noStrike">
                <a:solidFill>
                  <a:schemeClr val="dk1"/>
                </a:solidFill>
                <a:latin typeface="Calibri"/>
                <a:ea typeface="Calibri"/>
                <a:cs typeface="Calibri"/>
                <a:sym typeface="Calibri"/>
              </a:rPr>
              <a:t>2. EL PLA DE MÀRQUETING</a:t>
            </a:r>
            <a:endParaRPr b="1" i="0" sz="4000" u="sng" cap="none" strike="noStrike">
              <a:solidFill>
                <a:schemeClr val="dk1"/>
              </a:solidFill>
              <a:latin typeface="Calibri"/>
              <a:ea typeface="Calibri"/>
              <a:cs typeface="Calibri"/>
              <a:sym typeface="Calibri"/>
            </a:endParaRPr>
          </a:p>
        </p:txBody>
      </p:sp>
      <p:pic>
        <p:nvPicPr>
          <p:cNvPr descr="publicidad_clientes.gif" id="130" name="Google Shape;130;p5"/>
          <p:cNvPicPr preferRelativeResize="0"/>
          <p:nvPr/>
        </p:nvPicPr>
        <p:blipFill rotWithShape="1">
          <a:blip r:embed="rId3">
            <a:alphaModFix/>
          </a:blip>
          <a:srcRect b="0" l="0" r="0" t="0"/>
          <a:stretch/>
        </p:blipFill>
        <p:spPr>
          <a:xfrm>
            <a:off x="3208421" y="2825492"/>
            <a:ext cx="4684295" cy="33824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6"/>
          <p:cNvPicPr preferRelativeResize="0"/>
          <p:nvPr/>
        </p:nvPicPr>
        <p:blipFill rotWithShape="1">
          <a:blip r:embed="rId3">
            <a:alphaModFix/>
          </a:blip>
          <a:srcRect b="9579" l="15667" r="17089" t="27294"/>
          <a:stretch/>
        </p:blipFill>
        <p:spPr>
          <a:xfrm>
            <a:off x="6095989" y="3193125"/>
            <a:ext cx="5362612" cy="2830276"/>
          </a:xfrm>
          <a:prstGeom prst="rect">
            <a:avLst/>
          </a:prstGeom>
          <a:noFill/>
          <a:ln>
            <a:noFill/>
          </a:ln>
        </p:spPr>
      </p:pic>
      <p:sp>
        <p:nvSpPr>
          <p:cNvPr id="136" name="Google Shape;136;p6"/>
          <p:cNvSpPr txBox="1"/>
          <p:nvPr/>
        </p:nvSpPr>
        <p:spPr>
          <a:xfrm>
            <a:off x="979700" y="1267525"/>
            <a:ext cx="9325500" cy="1644300"/>
          </a:xfrm>
          <a:prstGeom prst="rect">
            <a:avLst/>
          </a:prstGeom>
          <a:noFill/>
          <a:ln>
            <a:noFill/>
          </a:ln>
        </p:spPr>
        <p:txBody>
          <a:bodyPr anchorCtr="0" anchor="t" bIns="91425" lIns="91425" spcFirstLastPara="1" rIns="91425" wrap="square" tIns="91425">
            <a:noAutofit/>
          </a:bodyPr>
          <a:lstStyle/>
          <a:p>
            <a:pPr indent="0" lvl="0" marL="0" marR="0" rtl="0" algn="just">
              <a:lnSpc>
                <a:spcPct val="90000"/>
              </a:lnSpc>
              <a:spcBef>
                <a:spcPts val="1000"/>
              </a:spcBef>
              <a:spcAft>
                <a:spcPts val="0"/>
              </a:spcAft>
              <a:buClr>
                <a:srgbClr val="000000"/>
              </a:buClr>
              <a:buSzPts val="2400"/>
              <a:buFont typeface="Arial"/>
              <a:buNone/>
            </a:pPr>
            <a:r>
              <a:rPr b="0" i="0" lang="ca-ES" sz="2400" u="none" cap="none" strike="noStrike">
                <a:solidFill>
                  <a:schemeClr val="dk1"/>
                </a:solidFill>
                <a:latin typeface="Calibri"/>
                <a:ea typeface="Calibri"/>
                <a:cs typeface="Calibri"/>
                <a:sym typeface="Calibri"/>
              </a:rPr>
              <a:t>És el conjunt d’eines interrelacionades per aconseguir els objectius del màrqueting.</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rgbClr val="000000"/>
              </a:buClr>
              <a:buSzPts val="2400"/>
              <a:buFont typeface="Arial"/>
              <a:buNone/>
            </a:pPr>
            <a:r>
              <a:rPr b="0" i="0" lang="ca-ES" sz="2400" u="none" cap="none" strike="noStrike">
                <a:solidFill>
                  <a:schemeClr val="dk1"/>
                </a:solidFill>
                <a:latin typeface="Calibri"/>
                <a:ea typeface="Calibri"/>
                <a:cs typeface="Calibri"/>
                <a:sym typeface="Calibri"/>
              </a:rPr>
              <a:t>Aquestes 4 eines, conegudes com “</a:t>
            </a:r>
            <a:r>
              <a:rPr b="1" i="0" lang="ca-ES" sz="2400" u="none" cap="none" strike="noStrike">
                <a:solidFill>
                  <a:schemeClr val="dk1"/>
                </a:solidFill>
                <a:latin typeface="Calibri"/>
                <a:ea typeface="Calibri"/>
                <a:cs typeface="Calibri"/>
                <a:sym typeface="Calibri"/>
              </a:rPr>
              <a:t>les 4P</a:t>
            </a:r>
            <a:r>
              <a:rPr b="0" i="0" lang="ca-ES" sz="2400" u="none" cap="none" strike="noStrike">
                <a:solidFill>
                  <a:schemeClr val="dk1"/>
                </a:solidFill>
                <a:latin typeface="Calibri"/>
                <a:ea typeface="Calibri"/>
                <a:cs typeface="Calibri"/>
                <a:sym typeface="Calibri"/>
              </a:rPr>
              <a:t>” del màrqueting són: </a:t>
            </a:r>
            <a:endParaRPr b="0" i="0" sz="24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457200" lvl="1" marL="914400" marR="0" rtl="0" algn="just">
              <a:lnSpc>
                <a:spcPct val="90000"/>
              </a:lnSpc>
              <a:spcBef>
                <a:spcPts val="500"/>
              </a:spcBef>
              <a:spcAft>
                <a:spcPts val="0"/>
              </a:spcAft>
              <a:buClr>
                <a:schemeClr val="dk1"/>
              </a:buClr>
              <a:buSzPts val="2800"/>
              <a:buFont typeface="Calibri"/>
              <a:buAutoNum type="arabicPeriod"/>
            </a:pPr>
            <a:r>
              <a:rPr b="1" i="0" lang="ca-ES" sz="2800" u="none" cap="none" strike="noStrike">
                <a:solidFill>
                  <a:schemeClr val="dk1"/>
                </a:solidFill>
                <a:latin typeface="Calibri"/>
                <a:ea typeface="Calibri"/>
                <a:cs typeface="Calibri"/>
                <a:sym typeface="Calibri"/>
              </a:rPr>
              <a:t>El Producte (Product)</a:t>
            </a:r>
            <a:endParaRPr b="0" i="0" sz="2400" u="none" cap="none" strike="noStrike">
              <a:solidFill>
                <a:schemeClr val="dk1"/>
              </a:solidFill>
              <a:latin typeface="Calibri"/>
              <a:ea typeface="Calibri"/>
              <a:cs typeface="Calibri"/>
              <a:sym typeface="Calibri"/>
            </a:endParaRPr>
          </a:p>
          <a:p>
            <a:pPr indent="-457200" lvl="1" marL="914400" marR="0" rtl="0" algn="l">
              <a:lnSpc>
                <a:spcPct val="90000"/>
              </a:lnSpc>
              <a:spcBef>
                <a:spcPts val="500"/>
              </a:spcBef>
              <a:spcAft>
                <a:spcPts val="0"/>
              </a:spcAft>
              <a:buClr>
                <a:schemeClr val="dk1"/>
              </a:buClr>
              <a:buSzPts val="2800"/>
              <a:buFont typeface="Calibri"/>
              <a:buAutoNum type="arabicPeriod"/>
            </a:pPr>
            <a:r>
              <a:rPr b="1" i="0" lang="ca-ES" sz="2800" u="none" cap="none" strike="noStrike">
                <a:solidFill>
                  <a:schemeClr val="dk1"/>
                </a:solidFill>
                <a:latin typeface="Calibri"/>
                <a:ea typeface="Calibri"/>
                <a:cs typeface="Calibri"/>
                <a:sym typeface="Calibri"/>
              </a:rPr>
              <a:t>El Preu (Price)                                                                         </a:t>
            </a:r>
            <a:endParaRPr b="0" i="0" sz="2400" u="none" cap="none" strike="noStrike">
              <a:solidFill>
                <a:schemeClr val="dk1"/>
              </a:solidFill>
              <a:latin typeface="Calibri"/>
              <a:ea typeface="Calibri"/>
              <a:cs typeface="Calibri"/>
              <a:sym typeface="Calibri"/>
            </a:endParaRPr>
          </a:p>
          <a:p>
            <a:pPr indent="-457200" lvl="1" marL="914400" marR="0" rtl="0" algn="l">
              <a:lnSpc>
                <a:spcPct val="90000"/>
              </a:lnSpc>
              <a:spcBef>
                <a:spcPts val="500"/>
              </a:spcBef>
              <a:spcAft>
                <a:spcPts val="0"/>
              </a:spcAft>
              <a:buClr>
                <a:schemeClr val="dk1"/>
              </a:buClr>
              <a:buSzPts val="2800"/>
              <a:buFont typeface="Calibri"/>
              <a:buAutoNum type="arabicPeriod"/>
            </a:pPr>
            <a:r>
              <a:rPr b="1" i="0" lang="ca-ES" sz="2800" u="none" cap="none" strike="noStrike">
                <a:solidFill>
                  <a:schemeClr val="dk1"/>
                </a:solidFill>
                <a:latin typeface="Calibri"/>
                <a:ea typeface="Calibri"/>
                <a:cs typeface="Calibri"/>
                <a:sym typeface="Calibri"/>
              </a:rPr>
              <a:t>La Distribució (Place)</a:t>
            </a:r>
            <a:endParaRPr b="0" i="0" sz="2400" u="none" cap="none" strike="noStrike">
              <a:solidFill>
                <a:schemeClr val="dk1"/>
              </a:solidFill>
              <a:latin typeface="Calibri"/>
              <a:ea typeface="Calibri"/>
              <a:cs typeface="Calibri"/>
              <a:sym typeface="Calibri"/>
            </a:endParaRPr>
          </a:p>
          <a:p>
            <a:pPr indent="-457200" lvl="1" marL="914400" marR="0" rtl="0" algn="l">
              <a:lnSpc>
                <a:spcPct val="90000"/>
              </a:lnSpc>
              <a:spcBef>
                <a:spcPts val="500"/>
              </a:spcBef>
              <a:spcAft>
                <a:spcPts val="0"/>
              </a:spcAft>
              <a:buClr>
                <a:schemeClr val="dk1"/>
              </a:buClr>
              <a:buSzPts val="2800"/>
              <a:buFont typeface="Calibri"/>
              <a:buAutoNum type="arabicPeriod"/>
            </a:pPr>
            <a:r>
              <a:rPr b="1" i="0" lang="ca-ES" sz="2800" u="none" cap="none" strike="noStrike">
                <a:solidFill>
                  <a:schemeClr val="dk1"/>
                </a:solidFill>
                <a:latin typeface="Calibri"/>
                <a:ea typeface="Calibri"/>
                <a:cs typeface="Calibri"/>
                <a:sym typeface="Calibri"/>
              </a:rPr>
              <a:t>La Promoció (Promotion)</a:t>
            </a:r>
            <a:endParaRPr b="0" i="0" sz="2400" u="none" cap="none" strike="noStrike">
              <a:solidFill>
                <a:schemeClr val="dk1"/>
              </a:solidFill>
              <a:latin typeface="Calibri"/>
              <a:ea typeface="Calibri"/>
              <a:cs typeface="Calibri"/>
              <a:sym typeface="Calibri"/>
            </a:endParaRPr>
          </a:p>
        </p:txBody>
      </p:sp>
      <p:sp>
        <p:nvSpPr>
          <p:cNvPr id="137" name="Google Shape;137;p6"/>
          <p:cNvSpPr txBox="1"/>
          <p:nvPr>
            <p:ph type="title"/>
          </p:nvPr>
        </p:nvSpPr>
        <p:spPr>
          <a:xfrm>
            <a:off x="838200" y="365126"/>
            <a:ext cx="10515600" cy="902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b="1" lang="ca-ES" sz="4000" u="sng"/>
              <a:t>2.1.MÀRQUETING MIX</a:t>
            </a:r>
            <a:endParaRPr b="1" sz="4000" u="sng">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ca-ES"/>
              <a:t>VÍDEO MÀRKETING</a:t>
            </a:r>
            <a:endParaRPr/>
          </a:p>
        </p:txBody>
      </p:sp>
      <p:sp>
        <p:nvSpPr>
          <p:cNvPr id="143" name="Google Shape;143;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rgbClr val="000000"/>
              </a:buClr>
              <a:buSzPts val="1800"/>
              <a:buChar char="•"/>
            </a:pPr>
            <a:r>
              <a:rPr lang="ca-ES">
                <a:solidFill>
                  <a:srgbClr val="000000"/>
                </a:solidFill>
              </a:rPr>
              <a:t>Teoria de les 4 P’s</a:t>
            </a:r>
            <a:endParaRPr u="sng">
              <a:solidFill>
                <a:schemeClr val="hlink"/>
              </a:solidFill>
              <a:hlinkClick r:id="rId3"/>
            </a:endParaRPr>
          </a:p>
          <a:p>
            <a:pPr indent="0" lvl="0" marL="114300" rtl="0" algn="l">
              <a:lnSpc>
                <a:spcPct val="90000"/>
              </a:lnSpc>
              <a:spcBef>
                <a:spcPts val="1000"/>
              </a:spcBef>
              <a:spcAft>
                <a:spcPts val="0"/>
              </a:spcAft>
              <a:buSzPts val="1800"/>
              <a:buNone/>
            </a:pPr>
            <a:r>
              <a:rPr lang="ca-ES" u="sng">
                <a:solidFill>
                  <a:schemeClr val="hlink"/>
                </a:solidFill>
                <a:hlinkClick r:id="rId4"/>
              </a:rPr>
              <a:t>https://www.youtube.com/watch?v=9_ETahm3PMM</a:t>
            </a:r>
            <a:endParaRPr/>
          </a:p>
          <a:p>
            <a:pPr indent="0" lvl="0" marL="114300" rtl="0" algn="l">
              <a:lnSpc>
                <a:spcPct val="90000"/>
              </a:lnSpc>
              <a:spcBef>
                <a:spcPts val="1000"/>
              </a:spcBef>
              <a:spcAft>
                <a:spcPts val="0"/>
              </a:spcAft>
              <a:buSzPts val="1800"/>
              <a:buNone/>
            </a:pPr>
            <a:r>
              <a:t/>
            </a:r>
            <a:endParaRPr/>
          </a:p>
          <a:p>
            <a:pPr indent="0" lvl="0" marL="114300" rtl="0" algn="l">
              <a:lnSpc>
                <a:spcPct val="90000"/>
              </a:lnSpc>
              <a:spcBef>
                <a:spcPts val="1000"/>
              </a:spcBef>
              <a:spcAft>
                <a:spcPts val="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I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2015-10-23T10:12:45Z</dcterms:created>
  <dc:creator>Carme Martínez Moruno</dc:creator>
</cp:coreProperties>
</file>